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74" r:id="rId5"/>
    <p:sldId id="259" r:id="rId6"/>
    <p:sldId id="260" r:id="rId7"/>
    <p:sldId id="261" r:id="rId8"/>
    <p:sldId id="262" r:id="rId9"/>
    <p:sldId id="263" r:id="rId10"/>
    <p:sldId id="264" r:id="rId11"/>
    <p:sldId id="276" r:id="rId12"/>
    <p:sldId id="275" r:id="rId13"/>
    <p:sldId id="277" r:id="rId14"/>
    <p:sldId id="293" r:id="rId15"/>
    <p:sldId id="265" r:id="rId16"/>
    <p:sldId id="266" r:id="rId17"/>
    <p:sldId id="267" r:id="rId18"/>
    <p:sldId id="268" r:id="rId19"/>
    <p:sldId id="269" r:id="rId20"/>
    <p:sldId id="270" r:id="rId21"/>
    <p:sldId id="278" r:id="rId22"/>
    <p:sldId id="272" r:id="rId23"/>
    <p:sldId id="279" r:id="rId24"/>
    <p:sldId id="280" r:id="rId25"/>
    <p:sldId id="285" r:id="rId26"/>
    <p:sldId id="287" r:id="rId27"/>
    <p:sldId id="299" r:id="rId28"/>
    <p:sldId id="292" r:id="rId29"/>
    <p:sldId id="291" r:id="rId30"/>
    <p:sldId id="294" r:id="rId31"/>
    <p:sldId id="301" r:id="rId32"/>
    <p:sldId id="286" r:id="rId33"/>
    <p:sldId id="297" r:id="rId34"/>
    <p:sldId id="298"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7" d="100"/>
          <a:sy n="67" d="100"/>
        </p:scale>
        <p:origin x="60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pPr/>
              <a:t>14/06/1439</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14/06/1439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14/06/1439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14/06/1439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14/06/1439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pPr/>
              <a:t>14/06/1439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pPr/>
              <a:t>14/06/1439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pPr/>
              <a:t>14/06/1439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14/06/1439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pPr/>
              <a:t>14/06/1439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14/06/1439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pPr/>
              <a:t>14/06/1439</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nisjamil55@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1357298"/>
            <a:ext cx="7772400" cy="1470025"/>
          </a:xfrm>
        </p:spPr>
        <p:txBody>
          <a:bodyPr>
            <a:normAutofit/>
          </a:bodyPr>
          <a:lstStyle/>
          <a:p>
            <a:r>
              <a:rPr lang="en-US" sz="4000" dirty="0" smtClean="0"/>
              <a:t>Clinical Approach to Seizure Disorder</a:t>
            </a:r>
            <a:endParaRPr lang="en-US" sz="4000" dirty="0"/>
          </a:p>
        </p:txBody>
      </p:sp>
      <p:sp>
        <p:nvSpPr>
          <p:cNvPr id="3" name="Subtitle 2"/>
          <p:cNvSpPr>
            <a:spLocks noGrp="1"/>
          </p:cNvSpPr>
          <p:nvPr>
            <p:ph type="subTitle" idx="1"/>
          </p:nvPr>
        </p:nvSpPr>
        <p:spPr/>
        <p:txBody>
          <a:bodyPr>
            <a:normAutofit fontScale="70000" lnSpcReduction="20000"/>
          </a:bodyPr>
          <a:lstStyle/>
          <a:p>
            <a:r>
              <a:rPr lang="en-US" dirty="0" smtClean="0"/>
              <a:t>Dr. Anis Ahmad Jamil MBBS,DCH,M.D., Ph.D. D.Sc.</a:t>
            </a:r>
          </a:p>
          <a:p>
            <a:r>
              <a:rPr lang="en-US" dirty="0" smtClean="0"/>
              <a:t>Sr. Consultant Pediatric Neurologist,</a:t>
            </a:r>
          </a:p>
          <a:p>
            <a:r>
              <a:rPr lang="en-US" dirty="0" err="1" smtClean="0"/>
              <a:t>Fmr</a:t>
            </a:r>
            <a:r>
              <a:rPr lang="en-US" dirty="0" smtClean="0"/>
              <a:t>. Director, Department of Clinical Neurosciences,</a:t>
            </a:r>
          </a:p>
          <a:p>
            <a:r>
              <a:rPr lang="en-US" dirty="0" smtClean="0"/>
              <a:t>Children’s Hospital, King Saud Medical City, Riyadh, KSA. </a:t>
            </a:r>
          </a:p>
          <a:p>
            <a:r>
              <a:rPr lang="en-US" dirty="0" smtClean="0"/>
              <a:t> P.O.Box-331806, Riyadh-11373</a:t>
            </a:r>
          </a:p>
          <a:p>
            <a:r>
              <a:rPr lang="en-US" dirty="0" smtClean="0"/>
              <a:t>E-mail: </a:t>
            </a:r>
            <a:r>
              <a:rPr lang="en-US" u="sng" dirty="0" smtClean="0">
                <a:hlinkClick r:id="rId2"/>
              </a:rPr>
              <a:t>anisjamil55@gmail.com</a:t>
            </a:r>
            <a:endParaRPr lang="en-US"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428736"/>
            <a:ext cx="8391876" cy="5024600"/>
          </a:xfrm>
        </p:spPr>
        <p:txBody>
          <a:bodyPr>
            <a:normAutofit/>
          </a:bodyPr>
          <a:lstStyle/>
          <a:p>
            <a:pPr fontAlgn="base">
              <a:buNone/>
            </a:pPr>
            <a:r>
              <a:rPr lang="en-US" sz="1600" dirty="0" smtClean="0"/>
              <a:t>The categorization of seizures is important for determining treatment and prognosis</a:t>
            </a:r>
          </a:p>
          <a:p>
            <a:pPr fontAlgn="base">
              <a:buNone/>
            </a:pPr>
            <a:r>
              <a:rPr lang="en-US" sz="1600" dirty="0" smtClean="0"/>
              <a:t> Classification according to ILAE – 1989  ( Held in  Delhi  India )</a:t>
            </a:r>
          </a:p>
          <a:p>
            <a:pPr fontAlgn="base">
              <a:buNone/>
            </a:pPr>
            <a:r>
              <a:rPr lang="en-US" sz="1600" dirty="0"/>
              <a:t> </a:t>
            </a:r>
            <a:r>
              <a:rPr lang="en-US" sz="1600" dirty="0" smtClean="0"/>
              <a:t>Partial</a:t>
            </a:r>
            <a:r>
              <a:rPr lang="en-US" sz="1600" b="1" dirty="0" smtClean="0"/>
              <a:t> </a:t>
            </a:r>
          </a:p>
          <a:p>
            <a:pPr marL="0" lvl="0" indent="0" fontAlgn="base">
              <a:buNone/>
            </a:pPr>
            <a:r>
              <a:rPr lang="en-US" sz="1600" b="1" dirty="0" smtClean="0"/>
              <a:t>          simple seizure</a:t>
            </a:r>
            <a:r>
              <a:rPr lang="en-US" sz="1600" dirty="0" smtClean="0"/>
              <a:t> –    consciousness is completely intact</a:t>
            </a:r>
          </a:p>
          <a:p>
            <a:pPr lvl="0" fontAlgn="base">
              <a:buNone/>
            </a:pPr>
            <a:r>
              <a:rPr lang="en-US" sz="1600" b="1" dirty="0" smtClean="0"/>
              <a:t>           complex seizure</a:t>
            </a:r>
            <a:r>
              <a:rPr lang="en-US" sz="1600" dirty="0" smtClean="0"/>
              <a:t> – consciousness is impaired</a:t>
            </a:r>
          </a:p>
          <a:p>
            <a:pPr lvl="0" fontAlgn="base">
              <a:buNone/>
            </a:pPr>
            <a:r>
              <a:rPr lang="en-US" sz="1600" b="1" dirty="0"/>
              <a:t> </a:t>
            </a:r>
            <a:r>
              <a:rPr lang="en-US" sz="1600" b="1" dirty="0" smtClean="0"/>
              <a:t>         Secondary generalized-</a:t>
            </a:r>
          </a:p>
          <a:p>
            <a:pPr lvl="0" fontAlgn="base"/>
            <a:endParaRPr lang="en-US" sz="1600" b="1" dirty="0" smtClean="0"/>
          </a:p>
          <a:p>
            <a:pPr marL="0" lvl="0" indent="0" fontAlgn="base">
              <a:buNone/>
            </a:pPr>
            <a:r>
              <a:rPr lang="en-US" sz="1600" b="1" dirty="0" smtClean="0"/>
              <a:t>Generalized seizure</a:t>
            </a:r>
            <a:r>
              <a:rPr lang="en-US" sz="1600" dirty="0" smtClean="0"/>
              <a:t> – </a:t>
            </a:r>
            <a:r>
              <a:rPr lang="en-US" sz="1600" dirty="0"/>
              <a:t> </a:t>
            </a:r>
            <a:r>
              <a:rPr lang="en-US" sz="1600" dirty="0" smtClean="0"/>
              <a:t> </a:t>
            </a:r>
          </a:p>
          <a:p>
            <a:pPr marL="0" lvl="0" indent="0" fontAlgn="base">
              <a:buNone/>
            </a:pPr>
            <a:r>
              <a:rPr lang="en-US" sz="1600" dirty="0"/>
              <a:t> </a:t>
            </a:r>
            <a:r>
              <a:rPr lang="en-US" sz="1600" dirty="0" smtClean="0"/>
              <a:t>Tonic</a:t>
            </a:r>
          </a:p>
          <a:p>
            <a:pPr marL="0" lvl="0" indent="0" fontAlgn="base">
              <a:buNone/>
            </a:pPr>
            <a:r>
              <a:rPr lang="en-US" sz="1600" dirty="0" smtClean="0"/>
              <a:t> Clonic,</a:t>
            </a:r>
          </a:p>
          <a:p>
            <a:pPr marL="0" lvl="0" indent="0" fontAlgn="base">
              <a:buNone/>
            </a:pPr>
            <a:r>
              <a:rPr lang="en-US" sz="1600" dirty="0"/>
              <a:t> </a:t>
            </a:r>
            <a:r>
              <a:rPr lang="en-US" sz="1600" dirty="0" smtClean="0"/>
              <a:t>Tonic &amp; Clonic</a:t>
            </a:r>
          </a:p>
          <a:p>
            <a:pPr marL="0" lvl="0" indent="0" fontAlgn="base">
              <a:buNone/>
            </a:pPr>
            <a:r>
              <a:rPr lang="en-US" sz="1600" dirty="0"/>
              <a:t> </a:t>
            </a:r>
            <a:r>
              <a:rPr lang="en-US" sz="1600" dirty="0" smtClean="0"/>
              <a:t>Myoclonic</a:t>
            </a:r>
          </a:p>
          <a:p>
            <a:pPr marL="0" lvl="0" indent="0" fontAlgn="base">
              <a:buNone/>
            </a:pPr>
            <a:r>
              <a:rPr lang="en-US" sz="1600" dirty="0" smtClean="0"/>
              <a:t>Absence  </a:t>
            </a:r>
          </a:p>
          <a:p>
            <a:pPr marL="0" lvl="0" indent="0" fontAlgn="base">
              <a:buNone/>
            </a:pPr>
            <a:r>
              <a:rPr lang="en-US" sz="1600" dirty="0"/>
              <a:t> </a:t>
            </a:r>
            <a:r>
              <a:rPr lang="en-US" sz="1600" dirty="0" smtClean="0"/>
              <a:t>         Typical</a:t>
            </a:r>
          </a:p>
          <a:p>
            <a:pPr marL="0" lvl="0" indent="0" fontAlgn="base">
              <a:buNone/>
            </a:pPr>
            <a:r>
              <a:rPr lang="en-US" sz="1600" dirty="0"/>
              <a:t> </a:t>
            </a:r>
            <a:r>
              <a:rPr lang="en-US" sz="1600" dirty="0" smtClean="0"/>
              <a:t>         Atypical</a:t>
            </a:r>
          </a:p>
          <a:p>
            <a:pPr marL="0" lvl="0" indent="0" fontAlgn="base">
              <a:buNone/>
            </a:pPr>
            <a:r>
              <a:rPr lang="en-US" sz="1600" dirty="0" smtClean="0"/>
              <a:t>Unclassified   : ISS, LGS, </a:t>
            </a:r>
            <a:r>
              <a:rPr lang="en-US" sz="1600" dirty="0" err="1" smtClean="0"/>
              <a:t>GEFSPlus</a:t>
            </a:r>
            <a:r>
              <a:rPr lang="en-US" sz="1600" dirty="0" smtClean="0"/>
              <a:t> Syndrome </a:t>
            </a:r>
            <a:r>
              <a:rPr lang="en-US" sz="1600" dirty="0" err="1" smtClean="0"/>
              <a:t>etc</a:t>
            </a:r>
            <a:endParaRPr lang="en-US" sz="1600" dirty="0" smtClean="0"/>
          </a:p>
          <a:p>
            <a:pPr marL="0" lvl="0" indent="0" fontAlgn="base">
              <a:buNone/>
            </a:pPr>
            <a:endParaRPr lang="en-US" sz="1600" dirty="0"/>
          </a:p>
        </p:txBody>
      </p:sp>
      <p:sp>
        <p:nvSpPr>
          <p:cNvPr id="4" name="Rectangle 3"/>
          <p:cNvSpPr/>
          <p:nvPr/>
        </p:nvSpPr>
        <p:spPr>
          <a:xfrm>
            <a:off x="1428728" y="785794"/>
            <a:ext cx="6572296" cy="369332"/>
          </a:xfrm>
          <a:prstGeom prst="rect">
            <a:avLst/>
          </a:prstGeom>
        </p:spPr>
        <p:txBody>
          <a:bodyPr wrap="square">
            <a:spAutoFit/>
          </a:bodyPr>
          <a:lstStyle/>
          <a:p>
            <a:r>
              <a:rPr lang="en-US" b="1" dirty="0" smtClean="0"/>
              <a:t>Diagnosis: </a:t>
            </a:r>
            <a:r>
              <a:rPr lang="en-US" b="1" i="1" dirty="0" smtClean="0"/>
              <a:t>Clinical categories ( Classification of Seizures)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jamil\Downloads\IMG_2894.JPG"/>
          <p:cNvPicPr/>
          <p:nvPr/>
        </p:nvPicPr>
        <p:blipFill>
          <a:blip r:embed="rId2">
            <a:extLst>
              <a:ext uri="{28A0092B-C50C-407E-A947-70E740481C1C}">
                <a14:useLocalDpi xmlns:a14="http://schemas.microsoft.com/office/drawing/2010/main" val="0"/>
              </a:ext>
            </a:extLst>
          </a:blip>
          <a:srcRect/>
          <a:stretch>
            <a:fillRect/>
          </a:stretch>
        </p:blipFill>
        <p:spPr bwMode="auto">
          <a:xfrm>
            <a:off x="683568" y="620688"/>
            <a:ext cx="8064896" cy="5616623"/>
          </a:xfrm>
          <a:prstGeom prst="rect">
            <a:avLst/>
          </a:prstGeom>
          <a:noFill/>
          <a:ln>
            <a:noFill/>
          </a:ln>
        </p:spPr>
      </p:pic>
    </p:spTree>
    <p:extLst>
      <p:ext uri="{BB962C8B-B14F-4D97-AF65-F5344CB8AC3E}">
        <p14:creationId xmlns:p14="http://schemas.microsoft.com/office/powerpoint/2010/main" val="659506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403649" y="1347035"/>
            <a:ext cx="6728478" cy="4899307"/>
          </a:xfrm>
          <a:prstGeom prst="rect">
            <a:avLst/>
          </a:prstGeom>
        </p:spPr>
      </p:pic>
    </p:spTree>
    <p:extLst>
      <p:ext uri="{BB962C8B-B14F-4D97-AF65-F5344CB8AC3E}">
        <p14:creationId xmlns:p14="http://schemas.microsoft.com/office/powerpoint/2010/main" val="1447999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Classification of Epilepsy  ILAE 2017 </a:t>
            </a:r>
            <a:endParaRPr lang="en-US" sz="4000" dirty="0"/>
          </a:p>
        </p:txBody>
      </p:sp>
      <p:sp>
        <p:nvSpPr>
          <p:cNvPr id="3" name="Content Placeholder 2"/>
          <p:cNvSpPr>
            <a:spLocks noGrp="1"/>
          </p:cNvSpPr>
          <p:nvPr>
            <p:ph idx="1"/>
          </p:nvPr>
        </p:nvSpPr>
        <p:spPr/>
        <p:txBody>
          <a:bodyPr/>
          <a:lstStyle/>
          <a:p>
            <a:r>
              <a:rPr lang="en-US" dirty="0" smtClean="0"/>
              <a:t>Criticism</a:t>
            </a:r>
          </a:p>
          <a:p>
            <a:pPr marL="0" indent="0">
              <a:buNone/>
            </a:pPr>
            <a:r>
              <a:rPr lang="en-US" dirty="0" smtClean="0"/>
              <a:t>New classification </a:t>
            </a:r>
          </a:p>
          <a:p>
            <a:pPr marL="0" indent="0">
              <a:buNone/>
            </a:pPr>
            <a:r>
              <a:rPr lang="en-US" dirty="0" smtClean="0"/>
              <a:t>Appears difficult ?</a:t>
            </a:r>
          </a:p>
          <a:p>
            <a:pPr marL="0" indent="0">
              <a:buNone/>
            </a:pPr>
            <a:r>
              <a:rPr lang="en-US" dirty="0" smtClean="0"/>
              <a:t>Repetition of terms ?</a:t>
            </a:r>
          </a:p>
          <a:p>
            <a:pPr marL="0" indent="0">
              <a:buNone/>
            </a:pPr>
            <a:r>
              <a:rPr lang="en-US" dirty="0"/>
              <a:t> </a:t>
            </a:r>
            <a:r>
              <a:rPr lang="en-US" dirty="0" smtClean="0"/>
              <a:t>There is </a:t>
            </a:r>
            <a:r>
              <a:rPr lang="en-US" dirty="0" err="1" smtClean="0"/>
              <a:t>aroom</a:t>
            </a:r>
            <a:r>
              <a:rPr lang="en-US" dirty="0" smtClean="0"/>
              <a:t> to improve upon </a:t>
            </a:r>
          </a:p>
          <a:p>
            <a:pPr marL="0" indent="0">
              <a:buNone/>
            </a:pPr>
            <a:endParaRPr lang="en-US" dirty="0"/>
          </a:p>
        </p:txBody>
      </p:sp>
    </p:spTree>
    <p:extLst>
      <p:ext uri="{BB962C8B-B14F-4D97-AF65-F5344CB8AC3E}">
        <p14:creationId xmlns:p14="http://schemas.microsoft.com/office/powerpoint/2010/main" val="2059306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3140968"/>
            <a:ext cx="6113020" cy="646331"/>
          </a:xfrm>
          <a:prstGeom prst="rect">
            <a:avLst/>
          </a:prstGeom>
        </p:spPr>
        <p:txBody>
          <a:bodyPr wrap="none">
            <a:spAutoFit/>
          </a:bodyPr>
          <a:lstStyle/>
          <a:p>
            <a:pPr algn="l"/>
            <a:r>
              <a:rPr lang="en-US" sz="3600" dirty="0"/>
              <a:t>Absence v. Complex Partial </a:t>
            </a:r>
            <a:r>
              <a:rPr lang="en-US" sz="3600" dirty="0" err="1"/>
              <a:t>Sz</a:t>
            </a:r>
            <a:endParaRPr lang="en-US" sz="3600" dirty="0"/>
          </a:p>
        </p:txBody>
      </p:sp>
    </p:spTree>
    <p:extLst>
      <p:ext uri="{BB962C8B-B14F-4D97-AF65-F5344CB8AC3E}">
        <p14:creationId xmlns:p14="http://schemas.microsoft.com/office/powerpoint/2010/main" val="2877201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36" y="704088"/>
            <a:ext cx="5286412" cy="1081838"/>
          </a:xfrm>
        </p:spPr>
        <p:txBody>
          <a:bodyPr>
            <a:normAutofit fontScale="90000"/>
          </a:bodyPr>
          <a:lstStyle/>
          <a:p>
            <a:pPr algn="ctr"/>
            <a:r>
              <a:rPr lang="en-US" sz="3600" dirty="0" smtClean="0"/>
              <a:t/>
            </a:r>
            <a:br>
              <a:rPr lang="en-US" sz="3600" dirty="0" smtClean="0"/>
            </a:br>
            <a:r>
              <a:rPr lang="en-US" sz="3600" dirty="0" smtClean="0"/>
              <a:t/>
            </a:r>
            <a:br>
              <a:rPr lang="en-US" sz="3600" dirty="0" smtClean="0"/>
            </a:br>
            <a:r>
              <a:rPr lang="en-US" sz="3600" dirty="0" smtClean="0"/>
              <a:t>\</a:t>
            </a:r>
            <a:br>
              <a:rPr lang="en-US" sz="3600" dirty="0" smtClean="0"/>
            </a:br>
            <a:r>
              <a:rPr lang="en-US" sz="3600" dirty="0" smtClean="0"/>
              <a:t/>
            </a:r>
            <a:br>
              <a:rPr lang="en-US" sz="3600" dirty="0" smtClean="0"/>
            </a:br>
            <a:r>
              <a:rPr lang="en-US" sz="3600" dirty="0" smtClean="0"/>
              <a:t>Etiology</a:t>
            </a:r>
            <a:r>
              <a:rPr lang="en-US" dirty="0" smtClean="0"/>
              <a:t/>
            </a:r>
            <a:br>
              <a:rPr lang="en-US" dirty="0" smtClean="0"/>
            </a:br>
            <a:endParaRPr lang="en-US" dirty="0"/>
          </a:p>
        </p:txBody>
      </p:sp>
      <p:sp>
        <p:nvSpPr>
          <p:cNvPr id="3" name="Content Placeholder 2"/>
          <p:cNvSpPr>
            <a:spLocks noGrp="1"/>
          </p:cNvSpPr>
          <p:nvPr>
            <p:ph idx="1"/>
          </p:nvPr>
        </p:nvSpPr>
        <p:spPr>
          <a:xfrm>
            <a:off x="642910" y="1357298"/>
            <a:ext cx="8229600" cy="4389120"/>
          </a:xfrm>
        </p:spPr>
        <p:txBody>
          <a:bodyPr/>
          <a:lstStyle/>
          <a:p>
            <a:pPr>
              <a:buNone/>
            </a:pPr>
            <a:endParaRPr lang="en-US" b="1" dirty="0" smtClean="0"/>
          </a:p>
          <a:p>
            <a:pPr>
              <a:buNone/>
            </a:pPr>
            <a:endParaRPr lang="en-US" b="1" dirty="0" smtClean="0"/>
          </a:p>
          <a:p>
            <a:pPr>
              <a:buNone/>
            </a:pPr>
            <a:r>
              <a:rPr lang="en-US" b="1" dirty="0" smtClean="0"/>
              <a:t>Symptomatic  </a:t>
            </a:r>
            <a:r>
              <a:rPr lang="en-US" sz="1800" b="1" dirty="0" smtClean="0"/>
              <a:t>( Known or Defined Etiology)</a:t>
            </a:r>
            <a:endParaRPr lang="en-US" b="1" dirty="0" smtClean="0"/>
          </a:p>
          <a:p>
            <a:pPr>
              <a:buNone/>
            </a:pPr>
            <a:r>
              <a:rPr lang="en-US" b="1" dirty="0" smtClean="0"/>
              <a:t> Idiopathic       </a:t>
            </a:r>
            <a:r>
              <a:rPr lang="en-US" sz="1800" b="1" dirty="0" smtClean="0"/>
              <a:t>( Unknown Etiology)</a:t>
            </a:r>
            <a:endParaRPr lang="en-US" sz="1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14480" y="571480"/>
            <a:ext cx="5614998" cy="561228"/>
          </a:xfrm>
        </p:spPr>
        <p:txBody>
          <a:bodyPr>
            <a:normAutofit/>
          </a:bodyPr>
          <a:lstStyle/>
          <a:p>
            <a:pPr algn="ctr"/>
            <a:r>
              <a:rPr lang="en-US" sz="3200" dirty="0" smtClean="0"/>
              <a:t>Etiology- Symptomatic</a:t>
            </a:r>
            <a:endParaRPr lang="en-US" sz="3200" dirty="0"/>
          </a:p>
        </p:txBody>
      </p:sp>
      <p:sp>
        <p:nvSpPr>
          <p:cNvPr id="5" name="Content Placeholder 4"/>
          <p:cNvSpPr>
            <a:spLocks noGrp="1"/>
          </p:cNvSpPr>
          <p:nvPr>
            <p:ph sz="half" idx="1"/>
          </p:nvPr>
        </p:nvSpPr>
        <p:spPr>
          <a:xfrm>
            <a:off x="500034" y="1500174"/>
            <a:ext cx="4038600" cy="4434840"/>
          </a:xfrm>
        </p:spPr>
        <p:txBody>
          <a:bodyPr>
            <a:noAutofit/>
          </a:bodyPr>
          <a:lstStyle/>
          <a:p>
            <a:pPr lvl="0" fontAlgn="base"/>
            <a:r>
              <a:rPr lang="en-US" sz="1200" dirty="0" smtClean="0"/>
              <a:t>Meningitis</a:t>
            </a:r>
          </a:p>
          <a:p>
            <a:pPr lvl="0" fontAlgn="base"/>
            <a:r>
              <a:rPr lang="en-US" sz="1200" dirty="0" smtClean="0"/>
              <a:t>Encephalitis</a:t>
            </a:r>
          </a:p>
          <a:p>
            <a:pPr lvl="0" fontAlgn="base"/>
            <a:r>
              <a:rPr lang="en-US" sz="1200" dirty="0" smtClean="0"/>
              <a:t>Abscess</a:t>
            </a:r>
          </a:p>
          <a:p>
            <a:pPr lvl="0" fontAlgn="base"/>
            <a:r>
              <a:rPr lang="en-US" sz="1200" dirty="0" smtClean="0"/>
              <a:t>CNS Trauma</a:t>
            </a:r>
          </a:p>
          <a:p>
            <a:pPr lvl="0" fontAlgn="base"/>
            <a:r>
              <a:rPr lang="en-US" sz="1200" dirty="0" smtClean="0"/>
              <a:t>Acute trauma</a:t>
            </a:r>
          </a:p>
          <a:p>
            <a:pPr lvl="0" fontAlgn="base"/>
            <a:r>
              <a:rPr lang="en-US" sz="1200" dirty="0" smtClean="0"/>
              <a:t>Previous trauma may lead to scar tissue formation</a:t>
            </a:r>
          </a:p>
          <a:p>
            <a:pPr lvl="0" fontAlgn="base"/>
            <a:r>
              <a:rPr lang="en-US" sz="1200" dirty="0" err="1" smtClean="0"/>
              <a:t>Cerebrovascular</a:t>
            </a:r>
            <a:endParaRPr lang="en-US" sz="1200" dirty="0" smtClean="0"/>
          </a:p>
          <a:p>
            <a:pPr lvl="0" fontAlgn="base"/>
            <a:r>
              <a:rPr lang="en-US" sz="1200" dirty="0" smtClean="0"/>
              <a:t>Infarction</a:t>
            </a:r>
          </a:p>
          <a:p>
            <a:pPr lvl="0" fontAlgn="base"/>
            <a:r>
              <a:rPr lang="en-US" sz="1200" dirty="0" smtClean="0"/>
              <a:t>Hemorrhage</a:t>
            </a:r>
          </a:p>
          <a:p>
            <a:pPr lvl="0" fontAlgn="base"/>
            <a:r>
              <a:rPr lang="en-US" sz="1200" dirty="0" err="1" smtClean="0"/>
              <a:t>Arteriovenous</a:t>
            </a:r>
            <a:r>
              <a:rPr lang="en-US" sz="1200" dirty="0" smtClean="0"/>
              <a:t> malformation</a:t>
            </a:r>
          </a:p>
          <a:p>
            <a:pPr lvl="0" fontAlgn="base"/>
            <a:r>
              <a:rPr lang="en-US" sz="1200" dirty="0" smtClean="0"/>
              <a:t>Venous thrombosis</a:t>
            </a:r>
          </a:p>
          <a:p>
            <a:pPr lvl="0" fontAlgn="base"/>
            <a:r>
              <a:rPr lang="en-US" sz="1200" dirty="0" smtClean="0"/>
              <a:t>Hypoxic</a:t>
            </a:r>
          </a:p>
          <a:p>
            <a:pPr lvl="0" fontAlgn="base"/>
            <a:r>
              <a:rPr lang="en-US" sz="1200" dirty="0" smtClean="0"/>
              <a:t>Hypoxic ischemic encephalopathy</a:t>
            </a:r>
          </a:p>
          <a:p>
            <a:pPr lvl="0" fontAlgn="base"/>
            <a:r>
              <a:rPr lang="en-US" sz="1200" dirty="0" smtClean="0"/>
              <a:t>Metabolic</a:t>
            </a:r>
          </a:p>
          <a:p>
            <a:pPr lvl="0" fontAlgn="base"/>
            <a:r>
              <a:rPr lang="en-US" sz="1200" dirty="0" smtClean="0"/>
              <a:t>Hypoglycemia</a:t>
            </a:r>
          </a:p>
          <a:p>
            <a:pPr lvl="0" fontAlgn="base"/>
            <a:r>
              <a:rPr lang="en-US" sz="1200" dirty="0" smtClean="0"/>
              <a:t>Electrolyte disturbances</a:t>
            </a:r>
          </a:p>
          <a:p>
            <a:pPr lvl="0" fontAlgn="base"/>
            <a:r>
              <a:rPr lang="en-US" sz="1200" dirty="0" smtClean="0"/>
              <a:t>Inborn errors of metabolism</a:t>
            </a:r>
          </a:p>
          <a:p>
            <a:endParaRPr lang="en-US" sz="1200" dirty="0"/>
          </a:p>
        </p:txBody>
      </p:sp>
      <p:sp>
        <p:nvSpPr>
          <p:cNvPr id="6" name="Content Placeholder 5"/>
          <p:cNvSpPr>
            <a:spLocks noGrp="1"/>
          </p:cNvSpPr>
          <p:nvPr>
            <p:ph sz="half" idx="2"/>
          </p:nvPr>
        </p:nvSpPr>
        <p:spPr>
          <a:xfrm>
            <a:off x="4643438" y="1500174"/>
            <a:ext cx="4038600" cy="4434840"/>
          </a:xfrm>
        </p:spPr>
        <p:txBody>
          <a:bodyPr>
            <a:normAutofit fontScale="55000" lnSpcReduction="20000"/>
          </a:bodyPr>
          <a:lstStyle/>
          <a:p>
            <a:pPr lvl="0" fontAlgn="base"/>
            <a:r>
              <a:rPr lang="en-US" dirty="0" smtClean="0"/>
              <a:t>Neurologic effects of systemic disease</a:t>
            </a:r>
          </a:p>
          <a:p>
            <a:pPr lvl="0" fontAlgn="base"/>
            <a:r>
              <a:rPr lang="en-US" dirty="0" smtClean="0"/>
              <a:t>Toxic</a:t>
            </a:r>
          </a:p>
          <a:p>
            <a:pPr lvl="0" fontAlgn="base"/>
            <a:r>
              <a:rPr lang="en-US" dirty="0" smtClean="0"/>
              <a:t>Drugs</a:t>
            </a:r>
          </a:p>
          <a:p>
            <a:pPr lvl="0" fontAlgn="base"/>
            <a:r>
              <a:rPr lang="en-US" dirty="0" smtClean="0"/>
              <a:t>Drug withdrawal</a:t>
            </a:r>
          </a:p>
          <a:p>
            <a:pPr lvl="0" fontAlgn="base"/>
            <a:r>
              <a:rPr lang="en-US" dirty="0" smtClean="0"/>
              <a:t>Alcohol</a:t>
            </a:r>
          </a:p>
          <a:p>
            <a:pPr lvl="0" fontAlgn="base"/>
            <a:r>
              <a:rPr lang="en-US" dirty="0" smtClean="0"/>
              <a:t>Alcohol withdrawal</a:t>
            </a:r>
          </a:p>
          <a:p>
            <a:pPr lvl="0" fontAlgn="base"/>
            <a:r>
              <a:rPr lang="en-US" dirty="0" smtClean="0"/>
              <a:t>Lead poisoning</a:t>
            </a:r>
          </a:p>
          <a:p>
            <a:pPr lvl="0" fontAlgn="base"/>
            <a:r>
              <a:rPr lang="en-US" dirty="0" err="1" smtClean="0"/>
              <a:t>Tumour</a:t>
            </a:r>
            <a:endParaRPr lang="en-US" dirty="0" smtClean="0"/>
          </a:p>
          <a:p>
            <a:pPr lvl="0" fontAlgn="base"/>
            <a:r>
              <a:rPr lang="en-US" dirty="0" smtClean="0"/>
              <a:t>Congenital CNS malformations</a:t>
            </a:r>
          </a:p>
          <a:p>
            <a:pPr lvl="0" fontAlgn="base"/>
            <a:r>
              <a:rPr lang="en-US" dirty="0" smtClean="0"/>
              <a:t>Cortical dysplasia</a:t>
            </a:r>
          </a:p>
          <a:p>
            <a:pPr lvl="0" fontAlgn="base"/>
            <a:r>
              <a:rPr lang="en-US" dirty="0" err="1" smtClean="0"/>
              <a:t>Lissencephaly</a:t>
            </a:r>
            <a:endParaRPr lang="en-US" dirty="0" smtClean="0"/>
          </a:p>
          <a:p>
            <a:pPr lvl="0" fontAlgn="base"/>
            <a:r>
              <a:rPr lang="en-US" dirty="0" smtClean="0"/>
              <a:t>Neurocutaneous syndromes (e.g. tuberous sclerosis)</a:t>
            </a:r>
          </a:p>
          <a:p>
            <a:pPr lvl="0" fontAlgn="base"/>
            <a:r>
              <a:rPr lang="en-US" dirty="0" smtClean="0"/>
              <a:t>Fever – febrile seizures are discussed elsewhere</a:t>
            </a:r>
          </a:p>
          <a:p>
            <a:pPr lvl="0" fontAlgn="base"/>
            <a:r>
              <a:rPr lang="en-US" b="1" dirty="0" smtClean="0"/>
              <a:t>Idiopathic seizures</a:t>
            </a:r>
            <a:endParaRPr lang="en-US" dirty="0" smtClean="0"/>
          </a:p>
          <a:p>
            <a:r>
              <a:rPr lang="en-US" dirty="0" smtClean="0"/>
              <a:t>Idiopathic seizures occur in the absence of any underlying CNS pathology.  Patients with idiopathic seizures are thought to have an increased susceptibility for seizures yet have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0298" y="571480"/>
            <a:ext cx="5072098" cy="561228"/>
          </a:xfrm>
        </p:spPr>
        <p:txBody>
          <a:bodyPr>
            <a:normAutofit fontScale="90000"/>
          </a:bodyPr>
          <a:lstStyle/>
          <a:p>
            <a:pPr algn="ctr"/>
            <a:r>
              <a:rPr lang="en-US" sz="4000" dirty="0" smtClean="0"/>
              <a:t>Etiology - Idiopathic</a:t>
            </a:r>
            <a:endParaRPr lang="en-US" sz="4000" dirty="0"/>
          </a:p>
        </p:txBody>
      </p:sp>
      <p:sp>
        <p:nvSpPr>
          <p:cNvPr id="3" name="Content Placeholder 2"/>
          <p:cNvSpPr>
            <a:spLocks noGrp="1"/>
          </p:cNvSpPr>
          <p:nvPr>
            <p:ph idx="1"/>
          </p:nvPr>
        </p:nvSpPr>
        <p:spPr>
          <a:xfrm>
            <a:off x="571472" y="1428736"/>
            <a:ext cx="8229600" cy="4389120"/>
          </a:xfrm>
        </p:spPr>
        <p:txBody>
          <a:bodyPr/>
          <a:lstStyle/>
          <a:p>
            <a:pPr lvl="0" fontAlgn="base"/>
            <a:r>
              <a:rPr lang="en-US" sz="2000" dirty="0" smtClean="0"/>
              <a:t>Idiopathic seizures occur in the absence of any underlying CNS pathology.  Patients with idiopathic seizures are thought to have an increased susceptibility for seizures yet have normal brain function.  Approximately 50% of seizure disorders in children can be placed in a seizure syndrome with unknown etiology.</a:t>
            </a:r>
          </a:p>
          <a:p>
            <a:pPr lvl="0" fontAlgn="base"/>
            <a:endParaRPr lang="en-US" sz="2000" dirty="0" smtClean="0"/>
          </a:p>
          <a:p>
            <a:pPr lvl="0" fontAlgn="base"/>
            <a:r>
              <a:rPr lang="en-US" sz="2000" dirty="0" smtClean="0"/>
              <a:t>The details of all the seizure syndromes are beyond the scope of this lecture.</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Differential Diagnosis</a:t>
            </a:r>
            <a:r>
              <a:rPr lang="en-US" dirty="0" smtClean="0"/>
              <a:t/>
            </a:r>
            <a:br>
              <a:rPr lang="en-US" dirty="0" smtClean="0"/>
            </a:br>
            <a:endParaRPr lang="en-US" dirty="0"/>
          </a:p>
        </p:txBody>
      </p:sp>
      <p:sp>
        <p:nvSpPr>
          <p:cNvPr id="4" name="Content Placeholder 3"/>
          <p:cNvSpPr>
            <a:spLocks noGrp="1"/>
          </p:cNvSpPr>
          <p:nvPr>
            <p:ph sz="half" idx="1"/>
          </p:nvPr>
        </p:nvSpPr>
        <p:spPr>
          <a:xfrm>
            <a:off x="4929190" y="1928802"/>
            <a:ext cx="4038600" cy="4434840"/>
          </a:xfrm>
        </p:spPr>
        <p:txBody>
          <a:bodyPr/>
          <a:lstStyle/>
          <a:p>
            <a:pPr lvl="0" fontAlgn="base"/>
            <a:r>
              <a:rPr lang="en-US" sz="1800" dirty="0" smtClean="0"/>
              <a:t>Conversion or </a:t>
            </a:r>
            <a:r>
              <a:rPr lang="en-US" sz="1800" dirty="0" err="1" smtClean="0"/>
              <a:t>pseudoseizures</a:t>
            </a:r>
            <a:endParaRPr lang="en-US" sz="1800" dirty="0" smtClean="0"/>
          </a:p>
          <a:p>
            <a:pPr lvl="0" fontAlgn="base"/>
            <a:r>
              <a:rPr lang="en-US" sz="1800" dirty="0" smtClean="0"/>
              <a:t>Benign sleep myoclonus</a:t>
            </a:r>
          </a:p>
          <a:p>
            <a:pPr lvl="0" fontAlgn="base"/>
            <a:r>
              <a:rPr lang="en-US" sz="1800" dirty="0" smtClean="0"/>
              <a:t>Benign paroxysmal vertigo</a:t>
            </a:r>
          </a:p>
          <a:p>
            <a:pPr lvl="0" fontAlgn="base"/>
            <a:r>
              <a:rPr lang="en-US" sz="1800" dirty="0" smtClean="0"/>
              <a:t>Complicated migraine</a:t>
            </a:r>
          </a:p>
          <a:p>
            <a:pPr lvl="0" fontAlgn="base"/>
            <a:r>
              <a:rPr lang="en-US" sz="1800" dirty="0" smtClean="0"/>
              <a:t>Motor  tics</a:t>
            </a:r>
          </a:p>
          <a:p>
            <a:pPr lvl="0" fontAlgn="base"/>
            <a:r>
              <a:rPr lang="en-US" sz="1800" dirty="0" smtClean="0"/>
              <a:t>Complex behaviors</a:t>
            </a:r>
          </a:p>
          <a:p>
            <a:pPr lvl="0" fontAlgn="base"/>
            <a:r>
              <a:rPr lang="en-US" sz="1800" dirty="0" smtClean="0"/>
              <a:t>Decorticate posturing</a:t>
            </a:r>
          </a:p>
          <a:p>
            <a:pPr lvl="0" fontAlgn="base"/>
            <a:r>
              <a:rPr lang="en-US" sz="1800" dirty="0" smtClean="0"/>
              <a:t>Narcolepsy</a:t>
            </a:r>
          </a:p>
          <a:p>
            <a:pPr lvl="0" fontAlgn="base"/>
            <a:r>
              <a:rPr lang="en-US" sz="1800" dirty="0" smtClean="0"/>
              <a:t>Cataplexy</a:t>
            </a:r>
          </a:p>
          <a:p>
            <a:pPr lvl="0" fontAlgn="base"/>
            <a:r>
              <a:rPr lang="en-US" sz="1800" dirty="0" smtClean="0"/>
              <a:t>Psychogenic </a:t>
            </a:r>
          </a:p>
          <a:p>
            <a:pPr lvl="0" fontAlgn="base"/>
            <a:endParaRPr lang="en-US" sz="1800" dirty="0" smtClean="0"/>
          </a:p>
          <a:p>
            <a:endParaRPr lang="en-US" sz="1800" dirty="0"/>
          </a:p>
        </p:txBody>
      </p:sp>
      <p:sp>
        <p:nvSpPr>
          <p:cNvPr id="5" name="Content Placeholder 4"/>
          <p:cNvSpPr>
            <a:spLocks noGrp="1"/>
          </p:cNvSpPr>
          <p:nvPr>
            <p:ph sz="half" idx="2"/>
          </p:nvPr>
        </p:nvSpPr>
        <p:spPr>
          <a:xfrm>
            <a:off x="785786" y="2071678"/>
            <a:ext cx="4038600" cy="4434840"/>
          </a:xfrm>
        </p:spPr>
        <p:txBody>
          <a:bodyPr>
            <a:normAutofit/>
          </a:bodyPr>
          <a:lstStyle/>
          <a:p>
            <a:pPr lvl="0" fontAlgn="base"/>
            <a:r>
              <a:rPr lang="en-US" sz="1800" dirty="0" smtClean="0"/>
              <a:t>Syncope</a:t>
            </a:r>
          </a:p>
          <a:p>
            <a:pPr lvl="0" fontAlgn="base"/>
            <a:r>
              <a:rPr lang="en-US" sz="1800" dirty="0" smtClean="0"/>
              <a:t>Breath holding spell</a:t>
            </a:r>
          </a:p>
          <a:p>
            <a:pPr lvl="0" fontAlgn="base"/>
            <a:r>
              <a:rPr lang="en-US" sz="1800" dirty="0" smtClean="0"/>
              <a:t>Aspiration</a:t>
            </a:r>
          </a:p>
          <a:p>
            <a:pPr lvl="0" fontAlgn="base"/>
            <a:r>
              <a:rPr lang="en-US" sz="1800" dirty="0" smtClean="0"/>
              <a:t>GERD</a:t>
            </a:r>
          </a:p>
          <a:p>
            <a:pPr lvl="0" fontAlgn="base"/>
            <a:r>
              <a:rPr lang="en-US" sz="1800" dirty="0" smtClean="0"/>
              <a:t>Panic attack</a:t>
            </a:r>
          </a:p>
          <a:p>
            <a:pPr lvl="0" fontAlgn="base"/>
            <a:r>
              <a:rPr lang="en-US" sz="1800" dirty="0" smtClean="0"/>
              <a:t>Daydreaming</a:t>
            </a:r>
          </a:p>
          <a:p>
            <a:pPr lvl="0" fontAlgn="base"/>
            <a:r>
              <a:rPr lang="en-US" sz="1800" dirty="0" smtClean="0"/>
              <a:t>TIA</a:t>
            </a:r>
          </a:p>
          <a:p>
            <a:pPr lvl="0" fontAlgn="base"/>
            <a:r>
              <a:rPr lang="en-US" sz="1800" dirty="0"/>
              <a:t> </a:t>
            </a:r>
            <a:r>
              <a:rPr lang="en-US" sz="1800" dirty="0" smtClean="0"/>
              <a:t>Prolonged QT interval syndrome</a:t>
            </a:r>
          </a:p>
          <a:p>
            <a:pPr lvl="0" fontAlgn="base"/>
            <a:endParaRPr lang="en-US" sz="1800" dirty="0" smtClean="0"/>
          </a:p>
          <a:p>
            <a:endParaRPr lang="en-US" sz="1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Physical Examination</a:t>
            </a:r>
            <a:r>
              <a:rPr lang="en-US" dirty="0" smtClean="0"/>
              <a:t/>
            </a:r>
            <a:br>
              <a:rPr lang="en-US" dirty="0" smtClean="0"/>
            </a:br>
            <a:endParaRPr lang="en-US" dirty="0"/>
          </a:p>
        </p:txBody>
      </p:sp>
      <p:sp>
        <p:nvSpPr>
          <p:cNvPr id="5" name="Content Placeholder 4"/>
          <p:cNvSpPr>
            <a:spLocks noGrp="1"/>
          </p:cNvSpPr>
          <p:nvPr>
            <p:ph idx="1"/>
          </p:nvPr>
        </p:nvSpPr>
        <p:spPr/>
        <p:txBody>
          <a:bodyPr>
            <a:normAutofit/>
          </a:bodyPr>
          <a:lstStyle/>
          <a:p>
            <a:r>
              <a:rPr lang="en-US" sz="1600" b="1" dirty="0" smtClean="0"/>
              <a:t>Pay particular attention to the following elements of the physical exam:</a:t>
            </a:r>
            <a:endParaRPr lang="en-US" sz="1600" dirty="0" smtClean="0"/>
          </a:p>
          <a:p>
            <a:pPr lvl="0" fontAlgn="base"/>
            <a:r>
              <a:rPr lang="en-US" sz="1600" b="1" dirty="0" smtClean="0"/>
              <a:t>Vitals, including temperature</a:t>
            </a:r>
            <a:endParaRPr lang="en-US" sz="1600" dirty="0" smtClean="0"/>
          </a:p>
          <a:p>
            <a:pPr lvl="0" fontAlgn="base"/>
            <a:r>
              <a:rPr lang="en-US" sz="1600" b="1" dirty="0" smtClean="0"/>
              <a:t>Height, weight and head circumference – plot on a growth chart to determine percentiles</a:t>
            </a:r>
            <a:endParaRPr lang="en-US" sz="1600" dirty="0" smtClean="0"/>
          </a:p>
          <a:p>
            <a:pPr lvl="0" fontAlgn="base"/>
            <a:r>
              <a:rPr lang="en-US" sz="1600" b="1" dirty="0" smtClean="0"/>
              <a:t>Developmental stage of child in gross motor, fine motor, language and social domains.  A delay indicates a cerebral insult. The insult may be remote (e.g.</a:t>
            </a:r>
            <a:r>
              <a:rPr lang="en-US" sz="1600" dirty="0" smtClean="0"/>
              <a:t> cerebral palsy), chronic ongoing (e.g. brain </a:t>
            </a:r>
            <a:r>
              <a:rPr lang="en-US" sz="1600" dirty="0" err="1" smtClean="0"/>
              <a:t>tumour</a:t>
            </a:r>
            <a:r>
              <a:rPr lang="en-US" sz="1600" dirty="0" smtClean="0"/>
              <a:t>), or may be secondary to another disease.  Furthermore, developmental delay may occur in infantile spasms, an idiopathic epilepsy syndrome            ( Table I).</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algn="l" rtl="0"/>
            <a:r>
              <a:rPr lang="en-US" dirty="0" smtClean="0"/>
              <a:t>Seizures are the clinical manifestation of sudden, aberrant, abnormal electrical activity from the Brain (cortical neurons) </a:t>
            </a:r>
          </a:p>
          <a:p>
            <a:pPr algn="l" rtl="0"/>
            <a:r>
              <a:rPr lang="en-US" dirty="0" smtClean="0"/>
              <a:t>The term epilepsy is not synonymous with seizures. </a:t>
            </a:r>
          </a:p>
          <a:p>
            <a:pPr algn="l" rtl="0"/>
            <a:r>
              <a:rPr lang="en-US" dirty="0" smtClean="0"/>
              <a:t>Other Terms Used by parents / physicians </a:t>
            </a:r>
          </a:p>
          <a:p>
            <a:pPr algn="l" rtl="0">
              <a:buNone/>
            </a:pPr>
            <a:r>
              <a:rPr lang="en-US" dirty="0" smtClean="0"/>
              <a:t>                 Spell, episode, attack, Jerks, </a:t>
            </a:r>
          </a:p>
          <a:p>
            <a:pPr algn="l" rtl="0">
              <a:buNone/>
            </a:pPr>
            <a:r>
              <a:rPr lang="en-US" dirty="0"/>
              <a:t> </a:t>
            </a:r>
            <a:r>
              <a:rPr lang="en-US" dirty="0" smtClean="0"/>
              <a:t>Epilepsy :</a:t>
            </a:r>
          </a:p>
          <a:p>
            <a:pPr algn="l" rtl="0">
              <a:buNone/>
            </a:pPr>
            <a:r>
              <a:rPr lang="en-US" dirty="0" smtClean="0"/>
              <a:t>Any unprovoked Seizure 24 hours </a:t>
            </a:r>
            <a:r>
              <a:rPr lang="en-US" dirty="0" err="1" smtClean="0"/>
              <a:t>aftert</a:t>
            </a:r>
            <a:r>
              <a:rPr lang="en-US" dirty="0" smtClean="0"/>
              <a:t> fist Unprovoked is termed as Epilepsy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0298" y="642918"/>
            <a:ext cx="4114800" cy="1275608"/>
          </a:xfrm>
        </p:spPr>
        <p:txBody>
          <a:bodyPr>
            <a:normAutofit fontScale="90000"/>
          </a:bodyPr>
          <a:lstStyle/>
          <a:p>
            <a:r>
              <a:rPr lang="en-US" sz="4000" dirty="0" smtClean="0"/>
              <a:t>Physical Examination</a:t>
            </a:r>
            <a:r>
              <a:rPr lang="en-US" dirty="0" smtClean="0"/>
              <a:t/>
            </a:r>
            <a:br>
              <a:rPr lang="en-US" dirty="0" smtClean="0"/>
            </a:br>
            <a:endParaRPr lang="en-US" dirty="0"/>
          </a:p>
        </p:txBody>
      </p:sp>
      <p:sp>
        <p:nvSpPr>
          <p:cNvPr id="6" name="Content Placeholder 5"/>
          <p:cNvSpPr>
            <a:spLocks noGrp="1"/>
          </p:cNvSpPr>
          <p:nvPr>
            <p:ph idx="1"/>
          </p:nvPr>
        </p:nvSpPr>
        <p:spPr/>
        <p:txBody>
          <a:bodyPr>
            <a:normAutofit/>
          </a:bodyPr>
          <a:lstStyle/>
          <a:p>
            <a:pPr lvl="0" fontAlgn="base"/>
            <a:r>
              <a:rPr lang="en-US" sz="2000" dirty="0" smtClean="0"/>
              <a:t>Signs of trauma.  Direct trauma to the brain can be a cause or consequence of seizures.</a:t>
            </a:r>
          </a:p>
          <a:p>
            <a:pPr lvl="0" fontAlgn="base"/>
            <a:r>
              <a:rPr lang="en-US" sz="2000" dirty="0" smtClean="0"/>
              <a:t>Signs of increased intracranial pressure</a:t>
            </a:r>
          </a:p>
          <a:p>
            <a:pPr lvl="0" fontAlgn="base"/>
            <a:r>
              <a:rPr lang="en-US" sz="2000" dirty="0" smtClean="0"/>
              <a:t>Skin lesions – may suggest a neurocutaneous diseases underlying seizure activity</a:t>
            </a:r>
          </a:p>
          <a:p>
            <a:pPr marL="0" lvl="0" indent="0" fontAlgn="base">
              <a:buNone/>
            </a:pPr>
            <a:r>
              <a:rPr lang="en-US" sz="2000" dirty="0" smtClean="0"/>
              <a:t>                    Hypopigmentation   -TSC</a:t>
            </a:r>
          </a:p>
          <a:p>
            <a:pPr marL="0" lvl="0" indent="0" fontAlgn="base">
              <a:buNone/>
            </a:pPr>
            <a:r>
              <a:rPr lang="en-US" sz="2000" dirty="0" smtClean="0"/>
              <a:t>                   Hyperpigmentation  NF</a:t>
            </a:r>
          </a:p>
          <a:p>
            <a:pPr marL="0" lvl="0" indent="0" fontAlgn="base">
              <a:buNone/>
            </a:pPr>
            <a:r>
              <a:rPr lang="en-US" sz="2000" dirty="0" smtClean="0"/>
              <a:t>                   </a:t>
            </a:r>
            <a:r>
              <a:rPr lang="en-US" sz="2000" dirty="0" err="1" smtClean="0"/>
              <a:t>Hemangioma</a:t>
            </a:r>
            <a:r>
              <a:rPr lang="en-US" sz="2000" dirty="0" smtClean="0"/>
              <a:t>           - Sturge Weber </a:t>
            </a:r>
            <a:r>
              <a:rPr lang="en-US" sz="2000" dirty="0" err="1" smtClean="0"/>
              <a:t>sybdrome</a:t>
            </a:r>
            <a:endParaRPr lang="en-US" sz="2000" dirty="0" smtClean="0"/>
          </a:p>
          <a:p>
            <a:pPr marL="0" lvl="0" indent="0" fontAlgn="base">
              <a:buNone/>
            </a:pPr>
            <a:r>
              <a:rPr lang="en-US" sz="2000" dirty="0" smtClean="0"/>
              <a:t>                   Lines, Streaks, Whorls  - </a:t>
            </a:r>
            <a:r>
              <a:rPr lang="en-US" sz="2000" dirty="0" err="1" smtClean="0"/>
              <a:t>Hypomelanosis</a:t>
            </a:r>
            <a:r>
              <a:rPr lang="en-US" sz="2000" dirty="0" smtClean="0"/>
              <a:t> of Ito</a:t>
            </a:r>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4000" b="1" dirty="0" smtClean="0"/>
              <a:t>Special Clinical tests:</a:t>
            </a:r>
            <a:r>
              <a:rPr lang="en-US" sz="4000" dirty="0" smtClean="0"/>
              <a:t/>
            </a:r>
            <a:br>
              <a:rPr lang="en-US" sz="4000" dirty="0" smtClean="0"/>
            </a:br>
            <a:endParaRPr lang="en-US" sz="4000" dirty="0"/>
          </a:p>
        </p:txBody>
      </p:sp>
      <p:sp>
        <p:nvSpPr>
          <p:cNvPr id="6" name="Content Placeholder 5"/>
          <p:cNvSpPr>
            <a:spLocks noGrp="1"/>
          </p:cNvSpPr>
          <p:nvPr>
            <p:ph idx="1"/>
          </p:nvPr>
        </p:nvSpPr>
        <p:spPr/>
        <p:txBody>
          <a:bodyPr>
            <a:normAutofit/>
          </a:bodyPr>
          <a:lstStyle/>
          <a:p>
            <a:pPr fontAlgn="base">
              <a:buNone/>
            </a:pPr>
            <a:r>
              <a:rPr lang="en-US" sz="2400" b="1" dirty="0" smtClean="0"/>
              <a:t>Special tests:</a:t>
            </a:r>
            <a:endParaRPr lang="en-US" sz="2400" dirty="0" smtClean="0"/>
          </a:p>
          <a:p>
            <a:pPr lvl="0" fontAlgn="base"/>
            <a:r>
              <a:rPr lang="en-US" sz="2000" dirty="0" smtClean="0"/>
              <a:t>Fudoscopy – look for papilledema</a:t>
            </a:r>
          </a:p>
          <a:p>
            <a:pPr fontAlgn="base">
              <a:buNone/>
            </a:pPr>
            <a:r>
              <a:rPr lang="en-US" dirty="0" smtClean="0"/>
              <a:t>Include components:</a:t>
            </a:r>
          </a:p>
          <a:p>
            <a:pPr lvl="0" fontAlgn="base"/>
            <a:r>
              <a:rPr lang="en-US" sz="1800" dirty="0" smtClean="0"/>
              <a:t>Mental status</a:t>
            </a:r>
          </a:p>
          <a:p>
            <a:pPr lvl="0" fontAlgn="base"/>
            <a:r>
              <a:rPr lang="en-US" sz="1800" dirty="0" smtClean="0"/>
              <a:t>Cranial nerves</a:t>
            </a:r>
          </a:p>
          <a:p>
            <a:pPr lvl="0" fontAlgn="base"/>
            <a:r>
              <a:rPr lang="en-US" sz="1800" dirty="0" smtClean="0"/>
              <a:t>Motor</a:t>
            </a:r>
          </a:p>
          <a:p>
            <a:pPr lvl="0" fontAlgn="base"/>
            <a:r>
              <a:rPr lang="en-US" sz="1800" dirty="0" smtClean="0"/>
              <a:t>Reflexes</a:t>
            </a:r>
          </a:p>
          <a:p>
            <a:pPr lvl="0" fontAlgn="base"/>
            <a:r>
              <a:rPr lang="en-US" sz="1800" dirty="0" smtClean="0"/>
              <a:t>Sensory</a:t>
            </a:r>
          </a:p>
          <a:p>
            <a:pPr lvl="0" fontAlgn="base"/>
            <a:r>
              <a:rPr lang="en-US" sz="1800" dirty="0" smtClean="0"/>
              <a:t>Coordination and gait</a:t>
            </a:r>
          </a:p>
          <a:p>
            <a:pPr lvl="0" fontAlgn="base"/>
            <a:r>
              <a:rPr lang="en-US" sz="1800" dirty="0" err="1" smtClean="0"/>
              <a:t>Brudzinski’s</a:t>
            </a:r>
            <a:r>
              <a:rPr lang="en-US" sz="1800" dirty="0" smtClean="0"/>
              <a:t> test and a </a:t>
            </a:r>
            <a:r>
              <a:rPr lang="en-US" sz="1800" dirty="0" err="1" smtClean="0"/>
              <a:t>Kernig’s</a:t>
            </a:r>
            <a:r>
              <a:rPr lang="en-US" sz="1800" dirty="0" smtClean="0"/>
              <a:t> test  positive test suggest meningitis</a:t>
            </a:r>
            <a:endParaRPr lang="en-US" sz="1800" dirty="0"/>
          </a:p>
        </p:txBody>
      </p:sp>
    </p:spTree>
    <p:extLst>
      <p:ext uri="{BB962C8B-B14F-4D97-AF65-F5344CB8AC3E}">
        <p14:creationId xmlns:p14="http://schemas.microsoft.com/office/powerpoint/2010/main" val="3505492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8860" y="214290"/>
            <a:ext cx="3571900" cy="1643074"/>
          </a:xfrm>
        </p:spPr>
        <p:txBody>
          <a:bodyPr>
            <a:normAutofit/>
          </a:bodyPr>
          <a:lstStyle/>
          <a:p>
            <a:r>
              <a:rPr lang="en-US" dirty="0" smtClean="0"/>
              <a:t>Investigations</a:t>
            </a:r>
            <a:br>
              <a:rPr lang="en-US" dirty="0" smtClean="0"/>
            </a:br>
            <a:endParaRPr lang="en-US" dirty="0"/>
          </a:p>
        </p:txBody>
      </p:sp>
      <p:sp>
        <p:nvSpPr>
          <p:cNvPr id="6" name="Content Placeholder 5"/>
          <p:cNvSpPr>
            <a:spLocks noGrp="1"/>
          </p:cNvSpPr>
          <p:nvPr>
            <p:ph idx="1"/>
          </p:nvPr>
        </p:nvSpPr>
        <p:spPr>
          <a:xfrm>
            <a:off x="500034" y="1071546"/>
            <a:ext cx="8229600" cy="4389120"/>
          </a:xfrm>
        </p:spPr>
        <p:txBody>
          <a:bodyPr/>
          <a:lstStyle/>
          <a:p>
            <a:r>
              <a:rPr lang="en-US" dirty="0" smtClean="0"/>
              <a:t> Routine blood tests</a:t>
            </a:r>
            <a:r>
              <a:rPr lang="en-US" dirty="0"/>
              <a:t> </a:t>
            </a:r>
            <a:endParaRPr lang="en-US" dirty="0" smtClean="0"/>
          </a:p>
          <a:p>
            <a:pPr marL="0" indent="0">
              <a:buNone/>
            </a:pPr>
            <a:r>
              <a:rPr lang="en-US" dirty="0" smtClean="0"/>
              <a:t>                               CBC</a:t>
            </a:r>
          </a:p>
          <a:p>
            <a:pPr marL="0" indent="0">
              <a:buNone/>
            </a:pPr>
            <a:r>
              <a:rPr lang="en-US" dirty="0"/>
              <a:t> </a:t>
            </a:r>
            <a:r>
              <a:rPr lang="en-US" dirty="0" smtClean="0"/>
              <a:t>                               Electrolytes- </a:t>
            </a:r>
            <a:r>
              <a:rPr lang="en-US" dirty="0" err="1" smtClean="0"/>
              <a:t>Ca</a:t>
            </a:r>
            <a:r>
              <a:rPr lang="en-US" dirty="0" smtClean="0"/>
              <a:t>, Mg, Na, </a:t>
            </a:r>
          </a:p>
          <a:p>
            <a:pPr marL="0" indent="0">
              <a:buNone/>
            </a:pPr>
            <a:r>
              <a:rPr lang="en-US" dirty="0"/>
              <a:t> </a:t>
            </a:r>
            <a:r>
              <a:rPr lang="en-US" dirty="0" smtClean="0"/>
              <a:t>                               Urea, Creatine</a:t>
            </a:r>
          </a:p>
          <a:p>
            <a:pPr marL="0" indent="0">
              <a:buNone/>
            </a:pPr>
            <a:r>
              <a:rPr lang="en-US" dirty="0" smtClean="0"/>
              <a:t>                                S. Ammonia</a:t>
            </a:r>
          </a:p>
          <a:p>
            <a:pPr marL="0" indent="0">
              <a:buNone/>
            </a:pPr>
            <a:r>
              <a:rPr lang="en-US" dirty="0" smtClean="0"/>
              <a:t>                                Lactic acid</a:t>
            </a:r>
          </a:p>
          <a:p>
            <a:pPr marL="0" indent="0">
              <a:buNone/>
            </a:pPr>
            <a:r>
              <a:rPr lang="en-US" dirty="0" smtClean="0"/>
              <a:t>                                ABG</a:t>
            </a:r>
          </a:p>
          <a:p>
            <a:pPr marL="0" indent="0">
              <a:buNone/>
            </a:pPr>
            <a:r>
              <a:rPr lang="en-US" dirty="0" smtClean="0"/>
              <a:t>Specific    :  EEG   Classic, VEEG, LT-EEG Invasive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Imaging</a:t>
            </a:r>
            <a:endParaRPr lang="en-US" sz="6000" dirty="0"/>
          </a:p>
        </p:txBody>
      </p:sp>
      <p:sp>
        <p:nvSpPr>
          <p:cNvPr id="3" name="Content Placeholder 2"/>
          <p:cNvSpPr>
            <a:spLocks noGrp="1"/>
          </p:cNvSpPr>
          <p:nvPr>
            <p:ph idx="1"/>
          </p:nvPr>
        </p:nvSpPr>
        <p:spPr/>
        <p:txBody>
          <a:bodyPr/>
          <a:lstStyle/>
          <a:p>
            <a:r>
              <a:rPr lang="en-US" dirty="0" smtClean="0"/>
              <a:t> Acute Cases  ER- CT head</a:t>
            </a:r>
          </a:p>
          <a:p>
            <a:r>
              <a:rPr lang="en-US" dirty="0"/>
              <a:t> </a:t>
            </a:r>
            <a:r>
              <a:rPr lang="en-US" dirty="0" smtClean="0"/>
              <a:t>Chronic &amp; Stable cases _ MRI brain</a:t>
            </a:r>
          </a:p>
          <a:p>
            <a:r>
              <a:rPr lang="en-US" dirty="0"/>
              <a:t> </a:t>
            </a:r>
            <a:r>
              <a:rPr lang="en-US" dirty="0" smtClean="0"/>
              <a:t>Some </a:t>
            </a:r>
            <a:r>
              <a:rPr lang="en-US" dirty="0" err="1" smtClean="0"/>
              <a:t>cses</a:t>
            </a:r>
            <a:r>
              <a:rPr lang="en-US" dirty="0" smtClean="0"/>
              <a:t> :  MRA, MRV, MRS, PET Scan</a:t>
            </a:r>
          </a:p>
          <a:p>
            <a:pPr marL="0" indent="0">
              <a:buNone/>
            </a:pPr>
            <a:r>
              <a:rPr lang="en-US" dirty="0" smtClean="0"/>
              <a:t>Any other……………..</a:t>
            </a:r>
            <a:endParaRPr lang="en-US" dirty="0"/>
          </a:p>
        </p:txBody>
      </p:sp>
    </p:spTree>
    <p:extLst>
      <p:ext uri="{BB962C8B-B14F-4D97-AF65-F5344CB8AC3E}">
        <p14:creationId xmlns:p14="http://schemas.microsoft.com/office/powerpoint/2010/main" val="24584493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a:t>
            </a:r>
            <a:endParaRPr lang="en-US" dirty="0"/>
          </a:p>
        </p:txBody>
      </p:sp>
      <p:sp>
        <p:nvSpPr>
          <p:cNvPr id="3" name="Content Placeholder 2"/>
          <p:cNvSpPr>
            <a:spLocks noGrp="1"/>
          </p:cNvSpPr>
          <p:nvPr>
            <p:ph idx="1"/>
          </p:nvPr>
        </p:nvSpPr>
        <p:spPr/>
        <p:txBody>
          <a:bodyPr>
            <a:normAutofit/>
          </a:bodyPr>
          <a:lstStyle/>
          <a:p>
            <a:endParaRPr lang="en-US" sz="4400" dirty="0" smtClean="0"/>
          </a:p>
          <a:p>
            <a:endParaRPr lang="en-US" sz="4400" dirty="0"/>
          </a:p>
          <a:p>
            <a:r>
              <a:rPr lang="en-US" sz="4400" dirty="0" smtClean="0"/>
              <a:t>Principles of Management</a:t>
            </a:r>
            <a:endParaRPr lang="en-US" sz="4400" dirty="0"/>
          </a:p>
        </p:txBody>
      </p:sp>
    </p:spTree>
    <p:extLst>
      <p:ext uri="{BB962C8B-B14F-4D97-AF65-F5344CB8AC3E}">
        <p14:creationId xmlns:p14="http://schemas.microsoft.com/office/powerpoint/2010/main" val="8747604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Management </a:t>
            </a:r>
          </a:p>
        </p:txBody>
      </p:sp>
      <p:sp>
        <p:nvSpPr>
          <p:cNvPr id="3" name="Content Placeholder 2"/>
          <p:cNvSpPr>
            <a:spLocks noGrp="1"/>
          </p:cNvSpPr>
          <p:nvPr>
            <p:ph idx="1"/>
          </p:nvPr>
        </p:nvSpPr>
        <p:spPr/>
        <p:txBody>
          <a:bodyPr>
            <a:normAutofit lnSpcReduction="10000"/>
          </a:bodyPr>
          <a:lstStyle/>
          <a:p>
            <a:r>
              <a:rPr lang="en-US" dirty="0" smtClean="0"/>
              <a:t>Reconfirm the diagnosis  </a:t>
            </a:r>
          </a:p>
          <a:p>
            <a:r>
              <a:rPr lang="en-US" dirty="0" smtClean="0"/>
              <a:t> 20% Wrong diagnosis</a:t>
            </a:r>
          </a:p>
          <a:p>
            <a:r>
              <a:rPr lang="en-US" dirty="0" smtClean="0"/>
              <a:t>Convince the parents / patient</a:t>
            </a:r>
          </a:p>
          <a:p>
            <a:r>
              <a:rPr lang="en-US" dirty="0" smtClean="0"/>
              <a:t>Drug</a:t>
            </a:r>
          </a:p>
          <a:p>
            <a:r>
              <a:rPr lang="en-US" dirty="0"/>
              <a:t> </a:t>
            </a:r>
            <a:r>
              <a:rPr lang="en-US" dirty="0" smtClean="0"/>
              <a:t>     Drug    Dose, Side effects, Compliance</a:t>
            </a:r>
          </a:p>
          <a:p>
            <a:r>
              <a:rPr lang="en-US" dirty="0"/>
              <a:t> </a:t>
            </a:r>
            <a:r>
              <a:rPr lang="en-US" dirty="0" smtClean="0"/>
              <a:t>     Duration</a:t>
            </a:r>
          </a:p>
          <a:p>
            <a:r>
              <a:rPr lang="en-US" dirty="0"/>
              <a:t> </a:t>
            </a:r>
            <a:r>
              <a:rPr lang="en-US" dirty="0" smtClean="0"/>
              <a:t>     Second Drug</a:t>
            </a:r>
          </a:p>
          <a:p>
            <a:r>
              <a:rPr lang="en-US" dirty="0"/>
              <a:t> </a:t>
            </a:r>
            <a:r>
              <a:rPr lang="en-US" dirty="0" smtClean="0"/>
              <a:t>Follow up</a:t>
            </a:r>
          </a:p>
          <a:p>
            <a:r>
              <a:rPr lang="en-US" dirty="0"/>
              <a:t> </a:t>
            </a:r>
            <a:r>
              <a:rPr lang="en-US" dirty="0" smtClean="0"/>
              <a:t>Duration </a:t>
            </a:r>
          </a:p>
          <a:p>
            <a:r>
              <a:rPr lang="en-US" dirty="0"/>
              <a:t> </a:t>
            </a:r>
          </a:p>
        </p:txBody>
      </p:sp>
    </p:spTree>
    <p:extLst>
      <p:ext uri="{BB962C8B-B14F-4D97-AF65-F5344CB8AC3E}">
        <p14:creationId xmlns:p14="http://schemas.microsoft.com/office/powerpoint/2010/main" val="29135516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Ideal Antiepileptic drug</a:t>
            </a:r>
            <a:endParaRPr lang="en-US" dirty="0"/>
          </a:p>
        </p:txBody>
      </p:sp>
      <p:sp>
        <p:nvSpPr>
          <p:cNvPr id="3" name="Content Placeholder 2"/>
          <p:cNvSpPr>
            <a:spLocks noGrp="1"/>
          </p:cNvSpPr>
          <p:nvPr>
            <p:ph idx="1"/>
          </p:nvPr>
        </p:nvSpPr>
        <p:spPr/>
        <p:txBody>
          <a:bodyPr/>
          <a:lstStyle/>
          <a:p>
            <a:r>
              <a:rPr lang="en-US" dirty="0" smtClean="0"/>
              <a:t> Long half life</a:t>
            </a:r>
          </a:p>
          <a:p>
            <a:r>
              <a:rPr lang="en-US" dirty="0"/>
              <a:t> </a:t>
            </a:r>
            <a:r>
              <a:rPr lang="en-US" dirty="0" smtClean="0"/>
              <a:t>Palatable</a:t>
            </a:r>
          </a:p>
          <a:p>
            <a:r>
              <a:rPr lang="en-US" dirty="0"/>
              <a:t> </a:t>
            </a:r>
            <a:r>
              <a:rPr lang="en-US" dirty="0" smtClean="0"/>
              <a:t>L:ess side effects</a:t>
            </a:r>
          </a:p>
          <a:p>
            <a:r>
              <a:rPr lang="en-US" dirty="0" smtClean="0"/>
              <a:t>Minimal interactions</a:t>
            </a:r>
          </a:p>
          <a:p>
            <a:r>
              <a:rPr lang="en-US" dirty="0"/>
              <a:t> </a:t>
            </a:r>
            <a:r>
              <a:rPr lang="en-US" dirty="0" smtClean="0"/>
              <a:t>Affordable</a:t>
            </a:r>
          </a:p>
          <a:p>
            <a:r>
              <a:rPr lang="en-US" dirty="0"/>
              <a:t> </a:t>
            </a:r>
            <a:r>
              <a:rPr lang="en-US" dirty="0" smtClean="0"/>
              <a:t>Regularly available</a:t>
            </a:r>
          </a:p>
          <a:p>
            <a:endParaRPr lang="en-US" dirty="0"/>
          </a:p>
        </p:txBody>
      </p:sp>
    </p:spTree>
    <p:extLst>
      <p:ext uri="{BB962C8B-B14F-4D97-AF65-F5344CB8AC3E}">
        <p14:creationId xmlns:p14="http://schemas.microsoft.com/office/powerpoint/2010/main" val="16919066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Acute Convulsion</a:t>
            </a:r>
            <a:endParaRPr lang="en-US" dirty="0"/>
          </a:p>
        </p:txBody>
      </p:sp>
      <p:sp>
        <p:nvSpPr>
          <p:cNvPr id="3" name="Content Placeholder 2"/>
          <p:cNvSpPr>
            <a:spLocks noGrp="1"/>
          </p:cNvSpPr>
          <p:nvPr>
            <p:ph idx="1"/>
          </p:nvPr>
        </p:nvSpPr>
        <p:spPr/>
        <p:txBody>
          <a:bodyPr/>
          <a:lstStyle/>
          <a:p>
            <a:r>
              <a:rPr lang="en-US" dirty="0" smtClean="0"/>
              <a:t> A</a:t>
            </a:r>
          </a:p>
          <a:p>
            <a:r>
              <a:rPr lang="en-US" dirty="0" smtClean="0"/>
              <a:t>B</a:t>
            </a:r>
          </a:p>
          <a:p>
            <a:r>
              <a:rPr lang="en-US" dirty="0" smtClean="0"/>
              <a:t>C</a:t>
            </a:r>
          </a:p>
          <a:p>
            <a:r>
              <a:rPr lang="en-US" dirty="0" smtClean="0"/>
              <a:t>D-  </a:t>
            </a:r>
            <a:r>
              <a:rPr lang="en-US" dirty="0" err="1" smtClean="0"/>
              <a:t>Inj</a:t>
            </a:r>
            <a:r>
              <a:rPr lang="en-US" dirty="0" smtClean="0"/>
              <a:t> Diazepam  age of the patient in years + 1  mg </a:t>
            </a:r>
          </a:p>
          <a:p>
            <a:r>
              <a:rPr lang="en-US" dirty="0" smtClean="0"/>
              <a:t>0 .3 - 0.5 mg /</a:t>
            </a:r>
            <a:r>
              <a:rPr lang="en-US" dirty="0" err="1" smtClean="0"/>
              <a:t>kd</a:t>
            </a:r>
            <a:r>
              <a:rPr lang="en-US" dirty="0" smtClean="0"/>
              <a:t> per dose Stat Maximum- 10 mg IV</a:t>
            </a:r>
          </a:p>
          <a:p>
            <a:r>
              <a:rPr lang="en-US" dirty="0" smtClean="0"/>
              <a:t>Efforts- Call Senior, PICU </a:t>
            </a:r>
            <a:r>
              <a:rPr lang="en-US" dirty="0" err="1" smtClean="0"/>
              <a:t>etc</a:t>
            </a:r>
            <a:endParaRPr lang="en-US" dirty="0"/>
          </a:p>
        </p:txBody>
      </p:sp>
    </p:spTree>
    <p:extLst>
      <p:ext uri="{BB962C8B-B14F-4D97-AF65-F5344CB8AC3E}">
        <p14:creationId xmlns:p14="http://schemas.microsoft.com/office/powerpoint/2010/main" val="4810376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AEDs</a:t>
            </a:r>
            <a:endParaRPr lang="en-US" dirty="0"/>
          </a:p>
        </p:txBody>
      </p:sp>
      <p:sp>
        <p:nvSpPr>
          <p:cNvPr id="3" name="Content Placeholder 2"/>
          <p:cNvSpPr>
            <a:spLocks noGrp="1"/>
          </p:cNvSpPr>
          <p:nvPr>
            <p:ph idx="1"/>
          </p:nvPr>
        </p:nvSpPr>
        <p:spPr/>
        <p:txBody>
          <a:bodyPr/>
          <a:lstStyle/>
          <a:p>
            <a:r>
              <a:rPr lang="en-US" dirty="0" smtClean="0"/>
              <a:t>Classic  AEDs</a:t>
            </a:r>
          </a:p>
          <a:p>
            <a:pPr marL="0" indent="0">
              <a:buNone/>
            </a:pPr>
            <a:r>
              <a:rPr lang="en-US" dirty="0"/>
              <a:t> </a:t>
            </a:r>
            <a:endParaRPr lang="en-US" dirty="0" smtClean="0"/>
          </a:p>
          <a:p>
            <a:endParaRPr lang="en-US" dirty="0"/>
          </a:p>
          <a:p>
            <a:endParaRPr lang="en-US" dirty="0" smtClean="0"/>
          </a:p>
          <a:p>
            <a:r>
              <a:rPr lang="en-US" dirty="0" smtClean="0"/>
              <a:t>Newer AEDs</a:t>
            </a:r>
            <a:endParaRPr lang="en-US" dirty="0"/>
          </a:p>
        </p:txBody>
      </p:sp>
    </p:spTree>
    <p:extLst>
      <p:ext uri="{BB962C8B-B14F-4D97-AF65-F5344CB8AC3E}">
        <p14:creationId xmlns:p14="http://schemas.microsoft.com/office/powerpoint/2010/main" val="39189931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83568" y="692696"/>
            <a:ext cx="8460432" cy="5016758"/>
          </a:xfrm>
          <a:prstGeom prst="rect">
            <a:avLst/>
          </a:prstGeom>
        </p:spPr>
        <p:txBody>
          <a:bodyPr wrap="square">
            <a:spAutoFit/>
          </a:bodyPr>
          <a:lstStyle/>
          <a:p>
            <a:pPr algn="l" rtl="0"/>
            <a:r>
              <a:rPr lang="en-US" sz="3200" dirty="0"/>
              <a:t>Use medications for focal onset seizures</a:t>
            </a:r>
          </a:p>
          <a:p>
            <a:pPr algn="l" rtl="0"/>
            <a:r>
              <a:rPr lang="en-US" sz="3200" dirty="0"/>
              <a:t>Levetiracetam (Keppra)</a:t>
            </a:r>
          </a:p>
          <a:p>
            <a:pPr algn="l" rtl="0"/>
            <a:r>
              <a:rPr lang="en-US" sz="3200" dirty="0" err="1"/>
              <a:t>Oxcarbamazepine</a:t>
            </a:r>
            <a:r>
              <a:rPr lang="en-US" sz="3200" dirty="0"/>
              <a:t> (</a:t>
            </a:r>
            <a:r>
              <a:rPr lang="en-US" sz="3200" dirty="0" err="1"/>
              <a:t>Trileptal</a:t>
            </a:r>
            <a:r>
              <a:rPr lang="en-US" sz="3200" dirty="0"/>
              <a:t>)</a:t>
            </a:r>
          </a:p>
          <a:p>
            <a:pPr algn="l" rtl="0"/>
            <a:r>
              <a:rPr lang="en-US" sz="3200" dirty="0"/>
              <a:t>Carbamazepine (Tegretol/ </a:t>
            </a:r>
            <a:r>
              <a:rPr lang="en-US" sz="3200" dirty="0" err="1"/>
              <a:t>Carbatrol</a:t>
            </a:r>
            <a:r>
              <a:rPr lang="en-US" sz="3200" dirty="0"/>
              <a:t>)</a:t>
            </a:r>
          </a:p>
          <a:p>
            <a:pPr algn="l" rtl="0"/>
            <a:r>
              <a:rPr lang="en-US" sz="3200" dirty="0" err="1"/>
              <a:t>Lamotrigine</a:t>
            </a:r>
            <a:r>
              <a:rPr lang="en-US" sz="3200" dirty="0"/>
              <a:t> (</a:t>
            </a:r>
            <a:r>
              <a:rPr lang="en-US" sz="3200" dirty="0" err="1"/>
              <a:t>Lamictal</a:t>
            </a:r>
            <a:r>
              <a:rPr lang="en-US" sz="3200" dirty="0"/>
              <a:t>)</a:t>
            </a:r>
          </a:p>
          <a:p>
            <a:pPr algn="l" rtl="0"/>
            <a:r>
              <a:rPr lang="en-US" sz="3200" dirty="0"/>
              <a:t>Topiramate (Topamax)</a:t>
            </a:r>
          </a:p>
          <a:p>
            <a:pPr algn="l" rtl="0"/>
            <a:r>
              <a:rPr lang="en-US" sz="3200" dirty="0" err="1"/>
              <a:t>Zonisimide</a:t>
            </a:r>
            <a:r>
              <a:rPr lang="en-US" sz="3200" dirty="0"/>
              <a:t> (</a:t>
            </a:r>
            <a:r>
              <a:rPr lang="en-US" sz="3200" dirty="0" err="1"/>
              <a:t>Zonegran</a:t>
            </a:r>
            <a:r>
              <a:rPr lang="en-US" sz="3200" dirty="0"/>
              <a:t>)</a:t>
            </a:r>
          </a:p>
          <a:p>
            <a:pPr algn="l" rtl="0"/>
            <a:r>
              <a:rPr lang="en-US" sz="3200" dirty="0"/>
              <a:t>Phenobarbital</a:t>
            </a:r>
          </a:p>
          <a:p>
            <a:pPr algn="l" rtl="0"/>
            <a:r>
              <a:rPr lang="en-US" sz="3200" dirty="0"/>
              <a:t>Valproic Acid (Depakote)</a:t>
            </a:r>
          </a:p>
          <a:p>
            <a:pPr algn="l" rtl="0"/>
            <a:r>
              <a:rPr lang="en-US" sz="3200" dirty="0"/>
              <a:t>Lacosamide (</a:t>
            </a:r>
            <a:r>
              <a:rPr lang="en-US" sz="3200" dirty="0" err="1"/>
              <a:t>Vimpat</a:t>
            </a:r>
            <a:endParaRPr lang="en-US" sz="3200" dirty="0"/>
          </a:p>
        </p:txBody>
      </p:sp>
    </p:spTree>
    <p:extLst>
      <p:ext uri="{BB962C8B-B14F-4D97-AF65-F5344CB8AC3E}">
        <p14:creationId xmlns:p14="http://schemas.microsoft.com/office/powerpoint/2010/main" val="888084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457200" y="1935480"/>
            <a:ext cx="8435280" cy="4389120"/>
          </a:xfrm>
        </p:spPr>
        <p:txBody>
          <a:bodyPr>
            <a:normAutofit/>
          </a:bodyPr>
          <a:lstStyle/>
          <a:p>
            <a:pPr algn="l" rtl="0"/>
            <a:r>
              <a:rPr lang="en-US" dirty="0" smtClean="0"/>
              <a:t>Epilepsy, which comes from the Greek Epilepsia meaning “taking hold of”, is a chronic disorder. </a:t>
            </a:r>
          </a:p>
          <a:p>
            <a:endParaRPr lang="en-US" dirty="0"/>
          </a:p>
          <a:p>
            <a:r>
              <a:rPr lang="en-US" dirty="0" smtClean="0"/>
              <a:t>Seizure</a:t>
            </a:r>
            <a:r>
              <a:rPr lang="en-US" dirty="0"/>
              <a:t>: Episode with Less motor element- Absence </a:t>
            </a:r>
            <a:r>
              <a:rPr lang="en-US" dirty="0" err="1"/>
              <a:t>Sz</a:t>
            </a:r>
            <a:r>
              <a:rPr lang="en-US" dirty="0"/>
              <a:t>,  Atonic </a:t>
            </a:r>
            <a:r>
              <a:rPr lang="en-US" dirty="0" err="1"/>
              <a:t>Sz</a:t>
            </a:r>
            <a:r>
              <a:rPr lang="en-US" dirty="0"/>
              <a:t>.</a:t>
            </a:r>
          </a:p>
          <a:p>
            <a:pPr marL="0" indent="0">
              <a:buNone/>
            </a:pPr>
            <a:r>
              <a:rPr lang="en-US" dirty="0"/>
              <a:t> Convulsion : Episode with Less motor element-  Tonic, </a:t>
            </a:r>
            <a:endParaRPr lang="en-US" dirty="0" smtClean="0"/>
          </a:p>
          <a:p>
            <a:pPr marL="0" indent="0">
              <a:buNone/>
            </a:pPr>
            <a:r>
              <a:rPr lang="en-US" dirty="0"/>
              <a:t> </a:t>
            </a:r>
            <a:r>
              <a:rPr lang="en-US" dirty="0" smtClean="0"/>
              <a:t>T </a:t>
            </a:r>
            <a:r>
              <a:rPr lang="en-US" dirty="0"/>
              <a:t>&amp; C, Myoclonic</a:t>
            </a:r>
          </a:p>
          <a:p>
            <a:pPr algn="l" rtl="0"/>
            <a:endParaRPr lang="en-US" dirty="0" smtClean="0"/>
          </a:p>
          <a:p>
            <a:pPr algn="l" rtl="0">
              <a:buNone/>
            </a:pPr>
            <a:r>
              <a:rPr lang="en-US" dirty="0" smtClean="0"/>
              <a:t>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000" dirty="0" smtClean="0"/>
              <a:t>Unusual Manifestations of Epilepsy</a:t>
            </a:r>
            <a:endParaRPr lang="en-US" sz="4000" dirty="0"/>
          </a:p>
        </p:txBody>
      </p:sp>
      <p:sp>
        <p:nvSpPr>
          <p:cNvPr id="5" name="Content Placeholder 4"/>
          <p:cNvSpPr>
            <a:spLocks noGrp="1"/>
          </p:cNvSpPr>
          <p:nvPr>
            <p:ph sz="half" idx="1"/>
          </p:nvPr>
        </p:nvSpPr>
        <p:spPr/>
        <p:txBody>
          <a:bodyPr>
            <a:normAutofit fontScale="47500" lnSpcReduction="20000"/>
          </a:bodyPr>
          <a:lstStyle/>
          <a:p>
            <a:r>
              <a:rPr lang="en-US" dirty="0"/>
              <a:t>Humming                                                    </a:t>
            </a:r>
            <a:r>
              <a:rPr lang="en-US" dirty="0" err="1"/>
              <a:t>Mah-jong</a:t>
            </a:r>
            <a:r>
              <a:rPr lang="en-US" dirty="0"/>
              <a:t> induced</a:t>
            </a:r>
          </a:p>
          <a:p>
            <a:r>
              <a:rPr lang="en-US" dirty="0"/>
              <a:t>Speech-induced</a:t>
            </a:r>
          </a:p>
          <a:p>
            <a:r>
              <a:rPr lang="en-US" dirty="0"/>
              <a:t>Fear</a:t>
            </a:r>
          </a:p>
          <a:p>
            <a:r>
              <a:rPr lang="en-US" dirty="0"/>
              <a:t>Tooth-brushing-induced</a:t>
            </a:r>
          </a:p>
          <a:p>
            <a:r>
              <a:rPr lang="en-US" dirty="0"/>
              <a:t>Orgasm-induced</a:t>
            </a:r>
          </a:p>
          <a:p>
            <a:r>
              <a:rPr lang="en-US" dirty="0"/>
              <a:t>Walking (gait) induced</a:t>
            </a:r>
          </a:p>
          <a:p>
            <a:r>
              <a:rPr lang="en-US" dirty="0"/>
              <a:t>Micturition-induced</a:t>
            </a:r>
          </a:p>
          <a:p>
            <a:r>
              <a:rPr lang="en-US" dirty="0"/>
              <a:t>Pattern-induced</a:t>
            </a:r>
          </a:p>
          <a:p>
            <a:r>
              <a:rPr lang="en-US" dirty="0"/>
              <a:t> Eating-induced</a:t>
            </a:r>
          </a:p>
          <a:p>
            <a:r>
              <a:rPr lang="en-US" dirty="0"/>
              <a:t>Hot water-induced</a:t>
            </a:r>
          </a:p>
          <a:p>
            <a:r>
              <a:rPr lang="en-US" dirty="0"/>
              <a:t>Touch-induced</a:t>
            </a:r>
          </a:p>
          <a:p>
            <a:r>
              <a:rPr lang="en-US" dirty="0"/>
              <a:t>Music-induced</a:t>
            </a:r>
          </a:p>
          <a:p>
            <a:r>
              <a:rPr lang="en-US" dirty="0"/>
              <a:t>Reading-induced</a:t>
            </a:r>
          </a:p>
          <a:p>
            <a:r>
              <a:rPr lang="en-US" dirty="0"/>
              <a:t>Voice-induced </a:t>
            </a:r>
          </a:p>
          <a:p>
            <a:r>
              <a:rPr lang="en-US" dirty="0"/>
              <a:t>Smell-induced</a:t>
            </a:r>
          </a:p>
          <a:p>
            <a:r>
              <a:rPr lang="en-US" dirty="0"/>
              <a:t>Thinking-induced</a:t>
            </a:r>
          </a:p>
          <a:p>
            <a:r>
              <a:rPr lang="en-US" dirty="0"/>
              <a:t>Toothbrush thinking-induced</a:t>
            </a:r>
          </a:p>
          <a:p>
            <a:r>
              <a:rPr lang="en-US" dirty="0"/>
              <a:t>Writing-induced</a:t>
            </a:r>
          </a:p>
          <a:p>
            <a:r>
              <a:rPr lang="en-US" dirty="0"/>
              <a:t>Arithmetic-induced</a:t>
            </a:r>
          </a:p>
          <a:p>
            <a:endParaRPr lang="en-US" dirty="0"/>
          </a:p>
        </p:txBody>
      </p:sp>
      <p:sp>
        <p:nvSpPr>
          <p:cNvPr id="8" name="Content Placeholder 7"/>
          <p:cNvSpPr>
            <a:spLocks noGrp="1"/>
          </p:cNvSpPr>
          <p:nvPr>
            <p:ph sz="half" idx="2"/>
          </p:nvPr>
        </p:nvSpPr>
        <p:spPr/>
        <p:txBody>
          <a:bodyPr>
            <a:normAutofit fontScale="47500" lnSpcReduction="20000"/>
          </a:bodyPr>
          <a:lstStyle/>
          <a:p>
            <a:pPr fontAlgn="base"/>
            <a:r>
              <a:rPr lang="en-US" i="1" dirty="0"/>
              <a:t>Singing</a:t>
            </a:r>
            <a:endParaRPr lang="en-US" b="1" i="1" dirty="0"/>
          </a:p>
          <a:p>
            <a:pPr fontAlgn="base"/>
            <a:r>
              <a:rPr lang="en-US" i="1" dirty="0"/>
              <a:t>Swearing</a:t>
            </a:r>
            <a:endParaRPr lang="en-US" b="1" i="1" dirty="0"/>
          </a:p>
          <a:p>
            <a:pPr fontAlgn="base"/>
            <a:r>
              <a:rPr lang="en-US" i="1" dirty="0"/>
              <a:t>Whistling</a:t>
            </a:r>
            <a:endParaRPr lang="en-US" b="1" i="1" dirty="0"/>
          </a:p>
          <a:p>
            <a:pPr fontAlgn="base"/>
            <a:r>
              <a:rPr lang="en-US" i="1" dirty="0"/>
              <a:t>Verbal help-seeking</a:t>
            </a:r>
            <a:endParaRPr lang="en-US" b="1" i="1" dirty="0"/>
          </a:p>
          <a:p>
            <a:pPr fontAlgn="base"/>
            <a:r>
              <a:rPr lang="en-US" i="1" dirty="0"/>
              <a:t>Religious speech</a:t>
            </a:r>
            <a:endParaRPr lang="en-US" b="1" i="1" dirty="0"/>
          </a:p>
          <a:p>
            <a:pPr fontAlgn="base"/>
            <a:r>
              <a:rPr lang="en-US" i="1" dirty="0"/>
              <a:t>Barking</a:t>
            </a:r>
            <a:endParaRPr lang="en-US" b="1" i="1" dirty="0"/>
          </a:p>
          <a:p>
            <a:pPr fontAlgn="base"/>
            <a:r>
              <a:rPr lang="en-US" i="1" dirty="0"/>
              <a:t>Loss of speech (aphasia) </a:t>
            </a:r>
            <a:endParaRPr lang="en-US" b="1" i="1" dirty="0"/>
          </a:p>
          <a:p>
            <a:pPr fontAlgn="base"/>
            <a:r>
              <a:rPr lang="en-US" i="1" dirty="0"/>
              <a:t>Blinking</a:t>
            </a:r>
            <a:endParaRPr lang="en-US" b="1" i="1" dirty="0"/>
          </a:p>
          <a:p>
            <a:pPr fontAlgn="base"/>
            <a:r>
              <a:rPr lang="en-US" i="1" dirty="0"/>
              <a:t>Laughing (</a:t>
            </a:r>
            <a:r>
              <a:rPr lang="en-US" i="1" dirty="0" err="1"/>
              <a:t>gelastic</a:t>
            </a:r>
            <a:r>
              <a:rPr lang="en-US" i="1" dirty="0"/>
              <a:t>)</a:t>
            </a:r>
            <a:endParaRPr lang="en-US" b="1" i="1" dirty="0"/>
          </a:p>
          <a:p>
            <a:pPr fontAlgn="base"/>
            <a:r>
              <a:rPr lang="en-US" i="1" dirty="0"/>
              <a:t>Complex hand automatisms</a:t>
            </a:r>
            <a:endParaRPr lang="en-US" b="1" i="1" dirty="0"/>
          </a:p>
          <a:p>
            <a:pPr fontAlgn="base"/>
            <a:r>
              <a:rPr lang="en-US" i="1" dirty="0"/>
              <a:t>Gyrating</a:t>
            </a:r>
            <a:endParaRPr lang="en-US" b="1" i="1" dirty="0"/>
          </a:p>
          <a:p>
            <a:pPr fontAlgn="base"/>
            <a:r>
              <a:rPr lang="en-US" i="1" dirty="0"/>
              <a:t>Dancing</a:t>
            </a:r>
            <a:endParaRPr lang="en-US" b="1" i="1" dirty="0"/>
          </a:p>
          <a:p>
            <a:pPr fontAlgn="base"/>
            <a:r>
              <a:rPr lang="en-US" i="1" dirty="0"/>
              <a:t>Numbness</a:t>
            </a:r>
            <a:endParaRPr lang="en-US" b="1" i="1" dirty="0"/>
          </a:p>
          <a:p>
            <a:pPr fontAlgn="base"/>
            <a:r>
              <a:rPr lang="en-US" i="1" dirty="0"/>
              <a:t>Spitting</a:t>
            </a:r>
            <a:endParaRPr lang="en-US" b="1" i="1" dirty="0"/>
          </a:p>
          <a:p>
            <a:pPr fontAlgn="base"/>
            <a:r>
              <a:rPr lang="en-US" i="1" dirty="0"/>
              <a:t>Pouting</a:t>
            </a:r>
            <a:r>
              <a:rPr lang="en-US" i="1" baseline="30000" dirty="0"/>
              <a:t> </a:t>
            </a:r>
            <a:endParaRPr lang="en-US" b="1" i="1" dirty="0"/>
          </a:p>
          <a:p>
            <a:pPr fontAlgn="base"/>
            <a:r>
              <a:rPr lang="en-US" i="1" dirty="0"/>
              <a:t>Kissing</a:t>
            </a:r>
            <a:endParaRPr lang="en-US" b="1" i="1" dirty="0"/>
          </a:p>
          <a:p>
            <a:pPr fontAlgn="base"/>
            <a:r>
              <a:rPr lang="en-US" i="1" dirty="0"/>
              <a:t>Drinking</a:t>
            </a:r>
            <a:endParaRPr lang="en-US" b="1" i="1" dirty="0"/>
          </a:p>
          <a:p>
            <a:pPr fontAlgn="base"/>
            <a:r>
              <a:rPr lang="en-US" i="1" dirty="0"/>
              <a:t>Vomiting</a:t>
            </a:r>
            <a:endParaRPr lang="en-US" b="1" i="1" dirty="0"/>
          </a:p>
          <a:p>
            <a:pPr fontAlgn="base"/>
            <a:r>
              <a:rPr lang="en-US" i="1" dirty="0"/>
              <a:t>Yawning</a:t>
            </a:r>
            <a:endParaRPr lang="en-US" b="1" i="1" dirty="0"/>
          </a:p>
          <a:p>
            <a:pPr fontAlgn="base"/>
            <a:r>
              <a:rPr lang="en-US" i="1" dirty="0"/>
              <a:t>Orgasm</a:t>
            </a:r>
            <a:endParaRPr lang="en-US" b="1" i="1" dirty="0"/>
          </a:p>
          <a:p>
            <a:pPr fontAlgn="base"/>
            <a:r>
              <a:rPr lang="en-US" i="1" dirty="0"/>
              <a:t>Apraxia</a:t>
            </a:r>
            <a:endParaRPr lang="en-US" b="1" i="1" dirty="0"/>
          </a:p>
          <a:p>
            <a:endParaRPr lang="en-US" dirty="0"/>
          </a:p>
        </p:txBody>
      </p:sp>
    </p:spTree>
    <p:extLst>
      <p:ext uri="{BB962C8B-B14F-4D97-AF65-F5344CB8AC3E}">
        <p14:creationId xmlns:p14="http://schemas.microsoft.com/office/powerpoint/2010/main" val="34748528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Other Treatment of Epilepsy</a:t>
            </a:r>
            <a:endParaRPr lang="en-US" dirty="0"/>
          </a:p>
        </p:txBody>
      </p:sp>
      <p:sp>
        <p:nvSpPr>
          <p:cNvPr id="6" name="Content Placeholder 5"/>
          <p:cNvSpPr>
            <a:spLocks noGrp="1"/>
          </p:cNvSpPr>
          <p:nvPr>
            <p:ph idx="1"/>
          </p:nvPr>
        </p:nvSpPr>
        <p:spPr/>
        <p:txBody>
          <a:bodyPr/>
          <a:lstStyle/>
          <a:p>
            <a:r>
              <a:rPr lang="en-US" dirty="0" smtClean="0"/>
              <a:t> VNS</a:t>
            </a:r>
          </a:p>
          <a:p>
            <a:r>
              <a:rPr lang="en-US" dirty="0"/>
              <a:t> </a:t>
            </a:r>
            <a:r>
              <a:rPr lang="en-US" dirty="0" smtClean="0"/>
              <a:t>Surgical- </a:t>
            </a:r>
          </a:p>
          <a:p>
            <a:pPr marL="0" indent="0">
              <a:buNone/>
            </a:pPr>
            <a:r>
              <a:rPr lang="en-US" dirty="0"/>
              <a:t> </a:t>
            </a:r>
            <a:r>
              <a:rPr lang="en-US" dirty="0" smtClean="0"/>
              <a:t>          Preparation</a:t>
            </a:r>
          </a:p>
          <a:p>
            <a:pPr marL="0" indent="0">
              <a:buNone/>
            </a:pPr>
            <a:r>
              <a:rPr lang="en-US" dirty="0"/>
              <a:t> </a:t>
            </a:r>
            <a:r>
              <a:rPr lang="en-US" dirty="0" smtClean="0"/>
              <a:t>           Lobectomy</a:t>
            </a:r>
          </a:p>
          <a:p>
            <a:r>
              <a:rPr lang="en-US" dirty="0" smtClean="0"/>
              <a:t>DBS </a:t>
            </a:r>
            <a:endParaRPr lang="en-US" dirty="0"/>
          </a:p>
        </p:txBody>
      </p:sp>
    </p:spTree>
    <p:extLst>
      <p:ext uri="{BB962C8B-B14F-4D97-AF65-F5344CB8AC3E}">
        <p14:creationId xmlns:p14="http://schemas.microsoft.com/office/powerpoint/2010/main" val="13434520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Prognosis</a:t>
            </a:r>
            <a:endParaRPr lang="en-US" dirty="0"/>
          </a:p>
        </p:txBody>
      </p:sp>
      <p:sp>
        <p:nvSpPr>
          <p:cNvPr id="3" name="Content Placeholder 2"/>
          <p:cNvSpPr>
            <a:spLocks noGrp="1"/>
          </p:cNvSpPr>
          <p:nvPr>
            <p:ph idx="1"/>
          </p:nvPr>
        </p:nvSpPr>
        <p:spPr/>
        <p:txBody>
          <a:bodyPr/>
          <a:lstStyle/>
          <a:p>
            <a:r>
              <a:rPr lang="en-US" dirty="0" smtClean="0"/>
              <a:t>Co-morbidities</a:t>
            </a:r>
          </a:p>
          <a:p>
            <a:endParaRPr lang="en-US" dirty="0"/>
          </a:p>
          <a:p>
            <a:endParaRPr lang="en-US" dirty="0" smtClean="0"/>
          </a:p>
          <a:p>
            <a:endParaRPr lang="en-US" dirty="0"/>
          </a:p>
        </p:txBody>
      </p:sp>
    </p:spTree>
    <p:extLst>
      <p:ext uri="{BB962C8B-B14F-4D97-AF65-F5344CB8AC3E}">
        <p14:creationId xmlns:p14="http://schemas.microsoft.com/office/powerpoint/2010/main" val="27791009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solidFill>
                  <a:srgbClr val="002060"/>
                </a:solidFill>
              </a:rPr>
              <a:t>Febrile Seizure</a:t>
            </a:r>
            <a:endParaRPr lang="en-US" sz="7200" dirty="0">
              <a:solidFill>
                <a:srgbClr val="002060"/>
              </a:solidFill>
            </a:endParaRPr>
          </a:p>
        </p:txBody>
      </p:sp>
      <p:sp>
        <p:nvSpPr>
          <p:cNvPr id="3" name="Content Placeholder 2"/>
          <p:cNvSpPr>
            <a:spLocks noGrp="1"/>
          </p:cNvSpPr>
          <p:nvPr>
            <p:ph idx="1"/>
          </p:nvPr>
        </p:nvSpPr>
        <p:spPr/>
        <p:txBody>
          <a:bodyPr/>
          <a:lstStyle/>
          <a:p>
            <a:r>
              <a:rPr lang="en-US" dirty="0" smtClean="0"/>
              <a:t> Seizures associated with Fever due to </a:t>
            </a:r>
            <a:r>
              <a:rPr lang="en-US" dirty="0" err="1" smtClean="0"/>
              <a:t>extracranial</a:t>
            </a:r>
            <a:r>
              <a:rPr lang="en-US" dirty="0" smtClean="0"/>
              <a:t> cause</a:t>
            </a:r>
          </a:p>
          <a:p>
            <a:r>
              <a:rPr lang="en-US" dirty="0" smtClean="0"/>
              <a:t>Clinical; Examination</a:t>
            </a:r>
          </a:p>
          <a:p>
            <a:r>
              <a:rPr lang="en-US" dirty="0" smtClean="0"/>
              <a:t>Lab tests    “ Routine</a:t>
            </a:r>
          </a:p>
          <a:p>
            <a:r>
              <a:rPr lang="en-US" dirty="0"/>
              <a:t> </a:t>
            </a:r>
            <a:r>
              <a:rPr lang="en-US" dirty="0" smtClean="0"/>
              <a:t>EEG- Not indicated</a:t>
            </a:r>
          </a:p>
          <a:p>
            <a:r>
              <a:rPr lang="en-US" dirty="0" smtClean="0"/>
              <a:t>Imaging Not </a:t>
            </a:r>
            <a:r>
              <a:rPr lang="en-US" dirty="0" err="1" smtClean="0"/>
              <a:t>indiacated</a:t>
            </a:r>
            <a:endParaRPr lang="en-US" dirty="0" smtClean="0"/>
          </a:p>
          <a:p>
            <a:r>
              <a:rPr lang="en-US" dirty="0"/>
              <a:t> </a:t>
            </a:r>
            <a:r>
              <a:rPr lang="en-US" dirty="0" err="1" smtClean="0"/>
              <a:t>Mangement</a:t>
            </a:r>
            <a:r>
              <a:rPr lang="en-US" dirty="0" smtClean="0"/>
              <a:t> – Mange the cause of infection</a:t>
            </a:r>
          </a:p>
          <a:p>
            <a:r>
              <a:rPr lang="en-US" dirty="0"/>
              <a:t> </a:t>
            </a:r>
            <a:r>
              <a:rPr lang="en-US" dirty="0" smtClean="0"/>
              <a:t>Long term AEDs are not indicated</a:t>
            </a:r>
          </a:p>
          <a:p>
            <a:r>
              <a:rPr lang="en-US" dirty="0"/>
              <a:t> </a:t>
            </a:r>
            <a:r>
              <a:rPr lang="en-US" dirty="0" smtClean="0"/>
              <a:t>Rectal diazepam </a:t>
            </a:r>
          </a:p>
          <a:p>
            <a:endParaRPr lang="en-US" dirty="0"/>
          </a:p>
        </p:txBody>
      </p:sp>
    </p:spTree>
    <p:extLst>
      <p:ext uri="{BB962C8B-B14F-4D97-AF65-F5344CB8AC3E}">
        <p14:creationId xmlns:p14="http://schemas.microsoft.com/office/powerpoint/2010/main" val="13517297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544" y="1052736"/>
            <a:ext cx="8388424" cy="3539430"/>
          </a:xfrm>
          <a:prstGeom prst="rect">
            <a:avLst/>
          </a:prstGeom>
        </p:spPr>
        <p:txBody>
          <a:bodyPr wrap="square">
            <a:spAutoFit/>
          </a:bodyPr>
          <a:lstStyle/>
          <a:p>
            <a:pPr algn="l" rtl="0"/>
            <a:r>
              <a:rPr lang="en-US" sz="3200" dirty="0" smtClean="0"/>
              <a:t>Febrile </a:t>
            </a:r>
            <a:r>
              <a:rPr lang="en-US" sz="3200" dirty="0"/>
              <a:t>seizures are the most common neurologic disorder of infants and young children, occurring in 2 to 4 percent of children younger than five years of age. </a:t>
            </a:r>
            <a:endParaRPr lang="en-US" sz="3200" dirty="0" smtClean="0"/>
          </a:p>
          <a:p>
            <a:pPr algn="l" rtl="0"/>
            <a:endParaRPr lang="en-US" sz="3200" dirty="0"/>
          </a:p>
          <a:p>
            <a:pPr algn="l" rtl="0"/>
            <a:r>
              <a:rPr lang="en-US" sz="3200" dirty="0" smtClean="0"/>
              <a:t>They </a:t>
            </a:r>
            <a:r>
              <a:rPr lang="en-US" sz="3200" dirty="0"/>
              <a:t>are an age-dependent phenomenon with a strong genetic predisposition. </a:t>
            </a:r>
          </a:p>
        </p:txBody>
      </p:sp>
    </p:spTree>
    <p:extLst>
      <p:ext uri="{BB962C8B-B14F-4D97-AF65-F5344CB8AC3E}">
        <p14:creationId xmlns:p14="http://schemas.microsoft.com/office/powerpoint/2010/main" val="2436577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Seizures / Convulsion</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These could be    :   </a:t>
            </a:r>
            <a:r>
              <a:rPr lang="en-US" dirty="0" smtClean="0"/>
              <a:t> Provoked </a:t>
            </a:r>
            <a:endParaRPr lang="en-US" dirty="0"/>
          </a:p>
          <a:p>
            <a:r>
              <a:rPr lang="en-US" dirty="0"/>
              <a:t>                                   Unprovoked</a:t>
            </a:r>
          </a:p>
          <a:p>
            <a:r>
              <a:rPr lang="en-US" dirty="0"/>
              <a:t> Provoked </a:t>
            </a:r>
            <a:r>
              <a:rPr lang="en-US" dirty="0" err="1"/>
              <a:t>Sz</a:t>
            </a:r>
            <a:r>
              <a:rPr lang="en-US" dirty="0"/>
              <a:t>.</a:t>
            </a:r>
          </a:p>
          <a:p>
            <a:r>
              <a:rPr lang="en-US" dirty="0"/>
              <a:t>        Fever</a:t>
            </a:r>
          </a:p>
          <a:p>
            <a:r>
              <a:rPr lang="en-US" dirty="0"/>
              <a:t>         TBI  ( Traumatic Brain Injury )</a:t>
            </a:r>
          </a:p>
          <a:p>
            <a:r>
              <a:rPr lang="en-US" dirty="0"/>
              <a:t> Drug Toxicity</a:t>
            </a:r>
          </a:p>
          <a:p>
            <a:r>
              <a:rPr lang="en-US" dirty="0"/>
              <a:t>Electrolyte disturbance :  Na, </a:t>
            </a:r>
            <a:r>
              <a:rPr lang="en-US" dirty="0" err="1"/>
              <a:t>Ca</a:t>
            </a:r>
            <a:r>
              <a:rPr lang="en-US" dirty="0"/>
              <a:t> , Mg</a:t>
            </a:r>
            <a:br>
              <a:rPr lang="en-US" dirty="0"/>
            </a:br>
            <a:r>
              <a:rPr lang="en-US" dirty="0"/>
              <a:t> Metabolic Disorders : Hypoglycemia</a:t>
            </a:r>
          </a:p>
          <a:p>
            <a:r>
              <a:rPr lang="en-US" dirty="0"/>
              <a:t>                                        Hyper-</a:t>
            </a:r>
            <a:r>
              <a:rPr lang="en-US" dirty="0" err="1"/>
              <a:t>ammonemia</a:t>
            </a:r>
            <a:r>
              <a:rPr lang="en-US" dirty="0"/>
              <a:t/>
            </a:r>
            <a:br>
              <a:rPr lang="en-US" dirty="0"/>
            </a:br>
            <a:r>
              <a:rPr lang="en-US" dirty="0"/>
              <a:t>                                         Metabolic Acidosis ( Primary Lactic acidosis )  </a:t>
            </a:r>
          </a:p>
          <a:p>
            <a:r>
              <a:rPr lang="en-US" dirty="0"/>
              <a:t>                                         Respiratory Alkalosis -Hysteria</a:t>
            </a:r>
          </a:p>
          <a:p>
            <a:endParaRPr lang="en-US" dirty="0"/>
          </a:p>
          <a:p>
            <a:endParaRPr lang="en-US" dirty="0"/>
          </a:p>
        </p:txBody>
      </p:sp>
    </p:spTree>
    <p:extLst>
      <p:ext uri="{BB962C8B-B14F-4D97-AF65-F5344CB8AC3E}">
        <p14:creationId xmlns:p14="http://schemas.microsoft.com/office/powerpoint/2010/main" val="1361114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Incidence</a:t>
            </a:r>
            <a:endParaRPr lang="en-US" dirty="0"/>
          </a:p>
        </p:txBody>
      </p:sp>
      <p:sp>
        <p:nvSpPr>
          <p:cNvPr id="3" name="Content Placeholder 2"/>
          <p:cNvSpPr>
            <a:spLocks noGrp="1"/>
          </p:cNvSpPr>
          <p:nvPr>
            <p:ph idx="1"/>
          </p:nvPr>
        </p:nvSpPr>
        <p:spPr/>
        <p:txBody>
          <a:bodyPr/>
          <a:lstStyle/>
          <a:p>
            <a:pPr algn="l" rtl="0"/>
            <a:r>
              <a:rPr lang="en-US" dirty="0" smtClean="0"/>
              <a:t>Seizures occur in 3% to 5% of all children, making it the most common neurological disorder of the pediatric population. </a:t>
            </a:r>
          </a:p>
          <a:p>
            <a:pPr algn="l" rtl="0"/>
            <a:r>
              <a:rPr lang="en-US" dirty="0" smtClean="0"/>
              <a:t>Febrile seizures occur in 2% to 4% of the pediatric population.</a:t>
            </a:r>
          </a:p>
          <a:p>
            <a:pPr algn="l" rtl="0"/>
            <a:r>
              <a:rPr lang="en-US" dirty="0" smtClean="0"/>
              <a:t>Epilepsy occurs in approximately 1%.</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5918" y="357166"/>
            <a:ext cx="5429288" cy="857256"/>
          </a:xfrm>
        </p:spPr>
        <p:txBody>
          <a:bodyPr>
            <a:normAutofit fontScale="90000"/>
          </a:bodyPr>
          <a:lstStyle/>
          <a:p>
            <a:r>
              <a:rPr lang="en-US" b="1" i="1" dirty="0" smtClean="0"/>
              <a:t/>
            </a:r>
            <a:br>
              <a:rPr lang="en-US" b="1" i="1" dirty="0" smtClean="0"/>
            </a:br>
            <a:r>
              <a:rPr lang="en-US" b="1" i="1" dirty="0" smtClean="0"/>
              <a:t>Questions to ask</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l" rtl="0" fontAlgn="base">
              <a:buNone/>
            </a:pPr>
            <a:r>
              <a:rPr lang="en-US" dirty="0" smtClean="0"/>
              <a:t>Pre-</a:t>
            </a:r>
            <a:r>
              <a:rPr lang="en-US" dirty="0" err="1" smtClean="0"/>
              <a:t>ictal</a:t>
            </a:r>
            <a:endParaRPr lang="en-US" dirty="0" smtClean="0"/>
          </a:p>
          <a:p>
            <a:pPr lvl="0" algn="l" rtl="0" fontAlgn="base"/>
            <a:r>
              <a:rPr lang="en-US" sz="2200" dirty="0" smtClean="0"/>
              <a:t>Was there any warning before the spell? If so, what was the warning?</a:t>
            </a:r>
          </a:p>
          <a:p>
            <a:pPr lvl="0" algn="l" rtl="0" fontAlgn="base"/>
            <a:r>
              <a:rPr lang="en-US" sz="2200" dirty="0" smtClean="0"/>
              <a:t>Did the child complain of abdominal discomfort, fear or any other unpleasant sensations before the spell?</a:t>
            </a:r>
          </a:p>
          <a:p>
            <a:pPr lvl="0" algn="l" rtl="0" fontAlgn="base"/>
            <a:r>
              <a:rPr lang="en-US" sz="2200" dirty="0" smtClean="0"/>
              <a:t>What was the child doing before the spell?</a:t>
            </a:r>
          </a:p>
          <a:p>
            <a:pPr lvl="0" algn="l" rtl="0" fontAlgn="base"/>
            <a:r>
              <a:rPr lang="en-US" sz="2200" dirty="0" smtClean="0"/>
              <a:t>Was the child asleep or awake prior to the event?</a:t>
            </a:r>
          </a:p>
          <a:p>
            <a:pPr lvl="0" algn="l" rtl="0" fontAlgn="base"/>
            <a:r>
              <a:rPr lang="en-US" sz="2200" dirty="0" smtClean="0"/>
              <a:t>Was the child sleep deprived prior to the spell?</a:t>
            </a:r>
          </a:p>
          <a:p>
            <a:pPr lvl="0" algn="l" rtl="0" fontAlgn="base"/>
            <a:r>
              <a:rPr lang="en-US" sz="2200" dirty="0" smtClean="0"/>
              <a:t>Were there any triggers for the spell?</a:t>
            </a:r>
          </a:p>
          <a:p>
            <a:pPr lvl="0" algn="l" rtl="0" fontAlgn="base"/>
            <a:r>
              <a:rPr lang="en-US" sz="2200" dirty="0" smtClean="0"/>
              <a:t>Was the child well before the spell or was there a fever or illness?</a:t>
            </a:r>
            <a:endParaRPr lang="en-US" sz="2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Questions to ask</a:t>
            </a:r>
            <a:endParaRPr lang="en-US" dirty="0"/>
          </a:p>
        </p:txBody>
      </p:sp>
      <p:sp>
        <p:nvSpPr>
          <p:cNvPr id="3" name="Content Placeholder 2"/>
          <p:cNvSpPr>
            <a:spLocks noGrp="1"/>
          </p:cNvSpPr>
          <p:nvPr>
            <p:ph idx="1"/>
          </p:nvPr>
        </p:nvSpPr>
        <p:spPr/>
        <p:txBody>
          <a:bodyPr>
            <a:normAutofit/>
          </a:bodyPr>
          <a:lstStyle/>
          <a:p>
            <a:pPr algn="l" rtl="0" fontAlgn="base"/>
            <a:r>
              <a:rPr lang="en-US" dirty="0" err="1" smtClean="0"/>
              <a:t>Ictal</a:t>
            </a:r>
            <a:r>
              <a:rPr lang="en-US" dirty="0" smtClean="0"/>
              <a:t> </a:t>
            </a:r>
            <a:r>
              <a:rPr lang="en-US" sz="2000" dirty="0" smtClean="0"/>
              <a:t>( During the Episode / spell/ Attack)</a:t>
            </a:r>
            <a:endParaRPr lang="en-US" sz="1800" dirty="0" smtClean="0"/>
          </a:p>
          <a:p>
            <a:pPr lvl="0" algn="l" rtl="0" fontAlgn="base"/>
            <a:r>
              <a:rPr lang="en-US" sz="1800" dirty="0" smtClean="0"/>
              <a:t>Was the child responding during the spell or was consciousness impaired?</a:t>
            </a:r>
          </a:p>
          <a:p>
            <a:pPr lvl="0" algn="l" rtl="0" fontAlgn="base"/>
            <a:r>
              <a:rPr lang="en-US" sz="1800" dirty="0" smtClean="0"/>
              <a:t>Did the child remember anything that occurred during the spell?</a:t>
            </a:r>
          </a:p>
          <a:p>
            <a:pPr lvl="0" algn="l" rtl="0" fontAlgn="base"/>
            <a:r>
              <a:rPr lang="en-US" sz="1800" dirty="0" smtClean="0"/>
              <a:t>Were there any repetitive behaviors during the episode, such as lip smacking, pulling at clothing, and constant rubbing of objects.</a:t>
            </a:r>
          </a:p>
          <a:p>
            <a:pPr lvl="0" algn="l" rtl="0" fontAlgn="base"/>
            <a:r>
              <a:rPr lang="en-US" sz="1800" dirty="0" smtClean="0"/>
              <a:t>Did any body movements occur?</a:t>
            </a:r>
          </a:p>
          <a:p>
            <a:pPr lvl="0" algn="l" rtl="0" fontAlgn="base"/>
            <a:r>
              <a:rPr lang="en-US" sz="1800" dirty="0" smtClean="0"/>
              <a:t>Was there any </a:t>
            </a:r>
            <a:r>
              <a:rPr lang="en-US" sz="1800" dirty="0" err="1" smtClean="0"/>
              <a:t>perioral</a:t>
            </a:r>
            <a:r>
              <a:rPr lang="en-US" sz="1800" dirty="0" smtClean="0"/>
              <a:t> cyanosis?</a:t>
            </a:r>
          </a:p>
          <a:p>
            <a:pPr lvl="0" algn="l" rtl="0" fontAlgn="base"/>
            <a:r>
              <a:rPr lang="en-US" sz="1800" dirty="0" smtClean="0"/>
              <a:t>What was the child’s skin </a:t>
            </a:r>
            <a:r>
              <a:rPr lang="en-US" sz="1800" dirty="0" err="1" smtClean="0"/>
              <a:t>colour</a:t>
            </a:r>
            <a:r>
              <a:rPr lang="en-US" sz="1800" dirty="0" smtClean="0"/>
              <a:t> during the event?</a:t>
            </a:r>
          </a:p>
          <a:p>
            <a:pPr lvl="0" algn="l" rtl="0" fontAlgn="base"/>
            <a:r>
              <a:rPr lang="en-US" sz="1800" dirty="0" smtClean="0"/>
              <a:t>Did the patient lose continence during the spell?</a:t>
            </a:r>
          </a:p>
          <a:p>
            <a:pPr lvl="0" algn="l" rtl="0" fontAlgn="base"/>
            <a:r>
              <a:rPr lang="en-US" sz="1800" dirty="0" smtClean="0"/>
              <a:t>How long did the spell last?</a:t>
            </a:r>
          </a:p>
          <a:p>
            <a:pPr lvl="0" algn="l" rtl="0" fontAlgn="base"/>
            <a:r>
              <a:rPr lang="en-US" sz="1800" dirty="0" smtClean="0"/>
              <a:t>How many episodes has the child experienced?</a:t>
            </a:r>
          </a:p>
          <a:p>
            <a:pPr lvl="0" algn="l" rtl="0" fontAlgn="base"/>
            <a:r>
              <a:rPr lang="en-US" sz="1800" dirty="0" smtClean="0"/>
              <a:t>How often do the spells occur?</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2984"/>
            <a:ext cx="3900486" cy="704104"/>
          </a:xfrm>
        </p:spPr>
        <p:txBody>
          <a:bodyPr>
            <a:normAutofit/>
          </a:bodyPr>
          <a:lstStyle/>
          <a:p>
            <a:r>
              <a:rPr lang="en-US" sz="3600" b="1" i="1" dirty="0" smtClean="0"/>
              <a:t>Questions to ask</a:t>
            </a:r>
            <a:endParaRPr lang="en-US" sz="3600" dirty="0"/>
          </a:p>
        </p:txBody>
      </p:sp>
      <p:sp>
        <p:nvSpPr>
          <p:cNvPr id="3" name="Content Placeholder 2"/>
          <p:cNvSpPr>
            <a:spLocks noGrp="1"/>
          </p:cNvSpPr>
          <p:nvPr>
            <p:ph idx="1"/>
          </p:nvPr>
        </p:nvSpPr>
        <p:spPr/>
        <p:txBody>
          <a:bodyPr/>
          <a:lstStyle/>
          <a:p>
            <a:pPr fontAlgn="base"/>
            <a:r>
              <a:rPr lang="en-US" dirty="0" smtClean="0"/>
              <a:t>Post-</a:t>
            </a:r>
            <a:r>
              <a:rPr lang="en-US" dirty="0" err="1" smtClean="0"/>
              <a:t>ictal</a:t>
            </a:r>
            <a:endParaRPr lang="en-US" dirty="0" smtClean="0"/>
          </a:p>
          <a:p>
            <a:pPr lvl="0" fontAlgn="base"/>
            <a:r>
              <a:rPr lang="en-US" dirty="0" smtClean="0"/>
              <a:t>How did the patient feel after the spell?</a:t>
            </a:r>
          </a:p>
          <a:p>
            <a:pPr lvl="0" fontAlgn="base"/>
            <a:r>
              <a:rPr lang="en-US" dirty="0" smtClean="0"/>
              <a:t>Did the child seem confused and tired after the spell?</a:t>
            </a:r>
          </a:p>
          <a:p>
            <a:pPr lvl="0" fontAlgn="base"/>
            <a:r>
              <a:rPr lang="en-US" dirty="0" smtClean="0"/>
              <a:t>How long did it take for the child to get back to baseline condition?</a:t>
            </a:r>
          </a:p>
          <a:p>
            <a:pPr lvl="0" fontAlgn="base"/>
            <a:r>
              <a:rPr lang="en-US" dirty="0" smtClean="0"/>
              <a:t>Did the child suffer from a headache after the spell?</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fontAlgn="base"/>
            <a:r>
              <a:rPr lang="en-US" sz="2000" dirty="0" smtClean="0"/>
              <a:t>Has the child ever had any seizures before? Febrile seizures?</a:t>
            </a:r>
          </a:p>
          <a:p>
            <a:pPr lvl="0" fontAlgn="base"/>
            <a:r>
              <a:rPr lang="en-US" sz="2000" dirty="0" smtClean="0"/>
              <a:t>Ask about past medical history, developmental history and current medications to rule out a symptomatic seizure.</a:t>
            </a:r>
          </a:p>
          <a:p>
            <a:pPr lvl="0" fontAlgn="base"/>
            <a:r>
              <a:rPr lang="en-US" sz="2000" dirty="0" smtClean="0"/>
              <a:t>Is there any family history of seizures?</a:t>
            </a:r>
          </a:p>
          <a:p>
            <a:pPr fontAlgn="base"/>
            <a:r>
              <a:rPr lang="en-US" sz="2000" b="1" dirty="0" smtClean="0"/>
              <a:t> </a:t>
            </a:r>
          </a:p>
          <a:p>
            <a:endParaRPr lang="en-US" dirty="0"/>
          </a:p>
        </p:txBody>
      </p:sp>
      <p:sp>
        <p:nvSpPr>
          <p:cNvPr id="5" name="Rectangle 4"/>
          <p:cNvSpPr/>
          <p:nvPr/>
        </p:nvSpPr>
        <p:spPr>
          <a:xfrm>
            <a:off x="2149103" y="1000108"/>
            <a:ext cx="3983462" cy="461665"/>
          </a:xfrm>
          <a:prstGeom prst="rect">
            <a:avLst/>
          </a:prstGeom>
        </p:spPr>
        <p:txBody>
          <a:bodyPr wrap="none">
            <a:spAutoFit/>
          </a:bodyPr>
          <a:lstStyle/>
          <a:p>
            <a:r>
              <a:rPr lang="en-US" sz="2400" b="1" i="1" dirty="0" smtClean="0"/>
              <a:t>Other questions to ……ask</a:t>
            </a:r>
            <a:r>
              <a:rPr lang="en-US" b="1" i="1" dirty="0" smtClean="0"/>
              <a: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411</TotalTime>
  <Words>1203</Words>
  <Application>Microsoft Office PowerPoint</Application>
  <PresentationFormat>On-screen Show (4:3)</PresentationFormat>
  <Paragraphs>298</Paragraphs>
  <Slides>34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Calibri</vt:lpstr>
      <vt:lpstr>Constantia</vt:lpstr>
      <vt:lpstr>Majalla UI</vt:lpstr>
      <vt:lpstr>Wingdings 2</vt:lpstr>
      <vt:lpstr>Flow</vt:lpstr>
      <vt:lpstr>Clinical Approach to Seizure Disorder</vt:lpstr>
      <vt:lpstr>Introduction</vt:lpstr>
      <vt:lpstr>Introduction</vt:lpstr>
      <vt:lpstr>Seizures / Convulsion</vt:lpstr>
      <vt:lpstr>Incidence</vt:lpstr>
      <vt:lpstr> Questions to ask </vt:lpstr>
      <vt:lpstr>Questions to ask</vt:lpstr>
      <vt:lpstr>Questions to ask</vt:lpstr>
      <vt:lpstr>PowerPoint Presentation</vt:lpstr>
      <vt:lpstr>PowerPoint Presentation</vt:lpstr>
      <vt:lpstr>PowerPoint Presentation</vt:lpstr>
      <vt:lpstr>PowerPoint Presentation</vt:lpstr>
      <vt:lpstr>Classification of Epilepsy  ILAE 2017 </vt:lpstr>
      <vt:lpstr>PowerPoint Presentation</vt:lpstr>
      <vt:lpstr>  \  Etiology </vt:lpstr>
      <vt:lpstr>Etiology- Symptomatic</vt:lpstr>
      <vt:lpstr>Etiology - Idiopathic</vt:lpstr>
      <vt:lpstr>    Differential Diagnosis </vt:lpstr>
      <vt:lpstr>Physical Examination </vt:lpstr>
      <vt:lpstr>Physical Examination </vt:lpstr>
      <vt:lpstr>Special Clinical tests: </vt:lpstr>
      <vt:lpstr>Investigations </vt:lpstr>
      <vt:lpstr>Imaging</vt:lpstr>
      <vt:lpstr>Management </vt:lpstr>
      <vt:lpstr>Management </vt:lpstr>
      <vt:lpstr>Ideal Antiepileptic drug</vt:lpstr>
      <vt:lpstr>Acute Convulsion</vt:lpstr>
      <vt:lpstr>AEDs</vt:lpstr>
      <vt:lpstr>PowerPoint Presentation</vt:lpstr>
      <vt:lpstr>Unusual Manifestations of Epilepsy</vt:lpstr>
      <vt:lpstr>Other Treatment of Epilepsy</vt:lpstr>
      <vt:lpstr>Prognosis</vt:lpstr>
      <vt:lpstr>Febrile Seizure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Clinical Approach to Seizure Disorder</dc:title>
  <cp:lastModifiedBy>Dr. Anis A. Jamil</cp:lastModifiedBy>
  <cp:revision>31</cp:revision>
  <dcterms:modified xsi:type="dcterms:W3CDTF">2018-03-01T08:05:48Z</dcterms:modified>
</cp:coreProperties>
</file>